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256" r:id="rId2"/>
    <p:sldId id="258" r:id="rId3"/>
    <p:sldId id="286" r:id="rId4"/>
    <p:sldId id="279" r:id="rId5"/>
    <p:sldId id="268" r:id="rId6"/>
    <p:sldId id="261" r:id="rId7"/>
    <p:sldId id="260" r:id="rId8"/>
    <p:sldId id="262" r:id="rId9"/>
    <p:sldId id="263" r:id="rId10"/>
    <p:sldId id="264" r:id="rId11"/>
    <p:sldId id="265" r:id="rId12"/>
    <p:sldId id="269" r:id="rId13"/>
    <p:sldId id="273" r:id="rId14"/>
    <p:sldId id="278" r:id="rId15"/>
    <p:sldId id="270" r:id="rId16"/>
    <p:sldId id="274" r:id="rId17"/>
    <p:sldId id="289" r:id="rId18"/>
    <p:sldId id="290" r:id="rId19"/>
    <p:sldId id="284" r:id="rId20"/>
    <p:sldId id="285" r:id="rId21"/>
    <p:sldId id="291" r:id="rId22"/>
    <p:sldId id="275" r:id="rId23"/>
    <p:sldId id="298" r:id="rId24"/>
    <p:sldId id="280" r:id="rId25"/>
    <p:sldId id="304" r:id="rId26"/>
    <p:sldId id="281" r:id="rId27"/>
    <p:sldId id="299" r:id="rId28"/>
    <p:sldId id="271" r:id="rId29"/>
    <p:sldId id="282" r:id="rId30"/>
    <p:sldId id="308" r:id="rId31"/>
    <p:sldId id="283" r:id="rId32"/>
    <p:sldId id="296" r:id="rId33"/>
    <p:sldId id="293" r:id="rId34"/>
    <p:sldId id="292" r:id="rId35"/>
    <p:sldId id="272" r:id="rId36"/>
    <p:sldId id="287" r:id="rId37"/>
    <p:sldId id="288" r:id="rId38"/>
    <p:sldId id="297" r:id="rId39"/>
    <p:sldId id="294" r:id="rId40"/>
    <p:sldId id="295" r:id="rId41"/>
    <p:sldId id="300" r:id="rId42"/>
    <p:sldId id="301" r:id="rId43"/>
    <p:sldId id="302" r:id="rId44"/>
    <p:sldId id="303" r:id="rId45"/>
    <p:sldId id="306" r:id="rId46"/>
    <p:sldId id="305" r:id="rId47"/>
    <p:sldId id="307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0" autoAdjust="0"/>
    <p:restoredTop sz="94660"/>
  </p:normalViewPr>
  <p:slideViewPr>
    <p:cSldViewPr>
      <p:cViewPr>
        <p:scale>
          <a:sx n="80" d="100"/>
          <a:sy n="80" d="100"/>
        </p:scale>
        <p:origin x="-112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B47BDD-E403-4F4E-8819-A8C1B0CB36DE}" type="doc">
      <dgm:prSet loTypeId="urn:microsoft.com/office/officeart/2005/8/layout/cycle4" loCatId="cycle" qsTypeId="urn:microsoft.com/office/officeart/2005/8/quickstyle/3d1" qsCatId="3D" csTypeId="urn:microsoft.com/office/officeart/2005/8/colors/accent3_1" csCatId="accent3" phldr="1"/>
      <dgm:spPr/>
    </dgm:pt>
    <dgm:pt modelId="{6A38593A-9241-4199-9F88-5D3B0009C607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Speculate</a:t>
          </a:r>
          <a:endParaRPr lang="en-US" sz="2000" b="1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gm:t>
    </dgm:pt>
    <dgm:pt modelId="{060C77F8-B5BE-4FBB-89D3-3A33A45CDB62}" type="parTrans" cxnId="{FF610BE2-242F-4B1F-9B36-1788EF0144E5}">
      <dgm:prSet/>
      <dgm:spPr/>
      <dgm:t>
        <a:bodyPr/>
        <a:lstStyle/>
        <a:p>
          <a:endParaRPr lang="en-US" sz="2000" b="1">
            <a:latin typeface="Calibri" pitchFamily="34" charset="0"/>
          </a:endParaRPr>
        </a:p>
      </dgm:t>
    </dgm:pt>
    <dgm:pt modelId="{20BD91CB-71DB-4055-A7E4-7C7879B312F0}" type="sibTrans" cxnId="{FF610BE2-242F-4B1F-9B36-1788EF0144E5}">
      <dgm:prSet/>
      <dgm:spPr/>
      <dgm:t>
        <a:bodyPr/>
        <a:lstStyle/>
        <a:p>
          <a:endParaRPr lang="en-US" sz="2000" b="1">
            <a:latin typeface="Calibri" pitchFamily="34" charset="0"/>
          </a:endParaRPr>
        </a:p>
      </dgm:t>
    </dgm:pt>
    <dgm:pt modelId="{DD88C758-9E0C-4474-827E-AC7F29413461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Implement</a:t>
          </a:r>
          <a:endParaRPr lang="en-US" sz="2000" b="1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gm:t>
    </dgm:pt>
    <dgm:pt modelId="{3F545205-6C54-4F5B-A066-D90DBE7C84A7}" type="parTrans" cxnId="{6301FBFA-68CA-4281-B24C-3B22E9C51AD1}">
      <dgm:prSet/>
      <dgm:spPr/>
      <dgm:t>
        <a:bodyPr/>
        <a:lstStyle/>
        <a:p>
          <a:endParaRPr lang="en-US" sz="2000" b="1">
            <a:latin typeface="Calibri" pitchFamily="34" charset="0"/>
          </a:endParaRPr>
        </a:p>
      </dgm:t>
    </dgm:pt>
    <dgm:pt modelId="{CA200DDB-4B8F-4096-B888-877CB3B70574}" type="sibTrans" cxnId="{6301FBFA-68CA-4281-B24C-3B22E9C51AD1}">
      <dgm:prSet/>
      <dgm:spPr/>
      <dgm:t>
        <a:bodyPr/>
        <a:lstStyle/>
        <a:p>
          <a:endParaRPr lang="en-US" sz="2000" b="1">
            <a:latin typeface="Calibri" pitchFamily="34" charset="0"/>
          </a:endParaRPr>
        </a:p>
      </dgm:t>
    </dgm:pt>
    <dgm:pt modelId="{CCF443BC-74FD-4418-B085-9D83EE376E2A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Maintain</a:t>
          </a:r>
          <a:endParaRPr lang="en-US" sz="2000" b="1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gm:t>
    </dgm:pt>
    <dgm:pt modelId="{D453B408-D29A-48A4-B9A9-5E8D010BDB78}" type="parTrans" cxnId="{E4AE6843-6116-4C3E-80F7-68665E325E29}">
      <dgm:prSet/>
      <dgm:spPr/>
      <dgm:t>
        <a:bodyPr/>
        <a:lstStyle/>
        <a:p>
          <a:endParaRPr lang="en-US" sz="2000" b="1">
            <a:latin typeface="Calibri" pitchFamily="34" charset="0"/>
          </a:endParaRPr>
        </a:p>
      </dgm:t>
    </dgm:pt>
    <dgm:pt modelId="{A04B894D-E4B1-4A27-8DDE-07D373CA9738}" type="sibTrans" cxnId="{E4AE6843-6116-4C3E-80F7-68665E325E29}">
      <dgm:prSet/>
      <dgm:spPr/>
      <dgm:t>
        <a:bodyPr/>
        <a:lstStyle/>
        <a:p>
          <a:endParaRPr lang="en-US" sz="2000" b="1">
            <a:latin typeface="Calibri" pitchFamily="34" charset="0"/>
          </a:endParaRPr>
        </a:p>
      </dgm:t>
    </dgm:pt>
    <dgm:pt modelId="{5C96B955-BC92-48D2-B202-0FA6DE94C9D5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Design</a:t>
          </a:r>
          <a:endParaRPr lang="en-US" sz="2000" b="1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gm:t>
    </dgm:pt>
    <dgm:pt modelId="{64045DB8-0551-48BA-94DD-1CC2925836A1}" type="parTrans" cxnId="{6F6D92D7-2D7C-4A49-9A58-B262FBCDD36F}">
      <dgm:prSet/>
      <dgm:spPr/>
      <dgm:t>
        <a:bodyPr/>
        <a:lstStyle/>
        <a:p>
          <a:endParaRPr lang="en-US" sz="1600"/>
        </a:p>
      </dgm:t>
    </dgm:pt>
    <dgm:pt modelId="{CCCCD10D-9E11-4C14-997B-E0C55241CEB9}" type="sibTrans" cxnId="{6F6D92D7-2D7C-4A49-9A58-B262FBCDD36F}">
      <dgm:prSet/>
      <dgm:spPr/>
      <dgm:t>
        <a:bodyPr/>
        <a:lstStyle/>
        <a:p>
          <a:endParaRPr lang="en-US" sz="1600"/>
        </a:p>
      </dgm:t>
    </dgm:pt>
    <dgm:pt modelId="{6763F151-B156-4754-914B-DBA56C364522}" type="pres">
      <dgm:prSet presAssocID="{5FB47BDD-E403-4F4E-8819-A8C1B0CB36DE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4C3178C2-7438-483F-8AEA-7820FC2E06CB}" type="pres">
      <dgm:prSet presAssocID="{5FB47BDD-E403-4F4E-8819-A8C1B0CB36DE}" presName="children" presStyleCnt="0"/>
      <dgm:spPr/>
    </dgm:pt>
    <dgm:pt modelId="{F726CD9E-866C-4698-9FC0-CAFD23AC6B0D}" type="pres">
      <dgm:prSet presAssocID="{5FB47BDD-E403-4F4E-8819-A8C1B0CB36DE}" presName="childPlaceholder" presStyleCnt="0"/>
      <dgm:spPr/>
    </dgm:pt>
    <dgm:pt modelId="{04F03C11-72C2-48EC-9FC9-F876489FF82F}" type="pres">
      <dgm:prSet presAssocID="{5FB47BDD-E403-4F4E-8819-A8C1B0CB36DE}" presName="circle" presStyleCnt="0"/>
      <dgm:spPr/>
    </dgm:pt>
    <dgm:pt modelId="{C8F79342-1108-4140-AA28-84AE23B85BC9}" type="pres">
      <dgm:prSet presAssocID="{5FB47BDD-E403-4F4E-8819-A8C1B0CB36DE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4C10A8-BCAC-4B03-9715-C6FDAFE8CD91}" type="pres">
      <dgm:prSet presAssocID="{5FB47BDD-E403-4F4E-8819-A8C1B0CB36DE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9F1BB1-8784-4165-8D14-D813C3AE4014}" type="pres">
      <dgm:prSet presAssocID="{5FB47BDD-E403-4F4E-8819-A8C1B0CB36DE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6AC2F9-54AF-4F4A-9063-A838A964A4E8}" type="pres">
      <dgm:prSet presAssocID="{5FB47BDD-E403-4F4E-8819-A8C1B0CB36DE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A13E7E-A20A-47DE-AD32-BD414CA01CD8}" type="pres">
      <dgm:prSet presAssocID="{5FB47BDD-E403-4F4E-8819-A8C1B0CB36DE}" presName="quadrantPlaceholder" presStyleCnt="0"/>
      <dgm:spPr/>
    </dgm:pt>
    <dgm:pt modelId="{A5FA9FE5-AFC4-4371-82FA-E8D6D6C71094}" type="pres">
      <dgm:prSet presAssocID="{5FB47BDD-E403-4F4E-8819-A8C1B0CB36DE}" presName="center1" presStyleLbl="fgShp" presStyleIdx="0" presStyleCnt="2"/>
      <dgm:spPr/>
    </dgm:pt>
    <dgm:pt modelId="{548B1C98-4AE6-4F92-B406-D6CF9C13FE21}" type="pres">
      <dgm:prSet presAssocID="{5FB47BDD-E403-4F4E-8819-A8C1B0CB36DE}" presName="center2" presStyleLbl="fgShp" presStyleIdx="1" presStyleCnt="2"/>
      <dgm:spPr/>
    </dgm:pt>
  </dgm:ptLst>
  <dgm:cxnLst>
    <dgm:cxn modelId="{88CBC3AE-D7D4-4A11-9DB4-65951F849E52}" type="presOf" srcId="{6A38593A-9241-4199-9F88-5D3B0009C607}" destId="{C8F79342-1108-4140-AA28-84AE23B85BC9}" srcOrd="0" destOrd="0" presId="urn:microsoft.com/office/officeart/2005/8/layout/cycle4"/>
    <dgm:cxn modelId="{1B5D3601-2FDF-4AD1-9F90-4C124E1BE23F}" type="presOf" srcId="{DD88C758-9E0C-4474-827E-AC7F29413461}" destId="{7D9F1BB1-8784-4165-8D14-D813C3AE4014}" srcOrd="0" destOrd="0" presId="urn:microsoft.com/office/officeart/2005/8/layout/cycle4"/>
    <dgm:cxn modelId="{E4AE6843-6116-4C3E-80F7-68665E325E29}" srcId="{5FB47BDD-E403-4F4E-8819-A8C1B0CB36DE}" destId="{CCF443BC-74FD-4418-B085-9D83EE376E2A}" srcOrd="3" destOrd="0" parTransId="{D453B408-D29A-48A4-B9A9-5E8D010BDB78}" sibTransId="{A04B894D-E4B1-4A27-8DDE-07D373CA9738}"/>
    <dgm:cxn modelId="{6301FBFA-68CA-4281-B24C-3B22E9C51AD1}" srcId="{5FB47BDD-E403-4F4E-8819-A8C1B0CB36DE}" destId="{DD88C758-9E0C-4474-827E-AC7F29413461}" srcOrd="2" destOrd="0" parTransId="{3F545205-6C54-4F5B-A066-D90DBE7C84A7}" sibTransId="{CA200DDB-4B8F-4096-B888-877CB3B70574}"/>
    <dgm:cxn modelId="{6F6D92D7-2D7C-4A49-9A58-B262FBCDD36F}" srcId="{5FB47BDD-E403-4F4E-8819-A8C1B0CB36DE}" destId="{5C96B955-BC92-48D2-B202-0FA6DE94C9D5}" srcOrd="1" destOrd="0" parTransId="{64045DB8-0551-48BA-94DD-1CC2925836A1}" sibTransId="{CCCCD10D-9E11-4C14-997B-E0C55241CEB9}"/>
    <dgm:cxn modelId="{C364DC3E-E6BF-4026-AECF-16B6CB8B4829}" type="presOf" srcId="{CCF443BC-74FD-4418-B085-9D83EE376E2A}" destId="{376AC2F9-54AF-4F4A-9063-A838A964A4E8}" srcOrd="0" destOrd="0" presId="urn:microsoft.com/office/officeart/2005/8/layout/cycle4"/>
    <dgm:cxn modelId="{FF610BE2-242F-4B1F-9B36-1788EF0144E5}" srcId="{5FB47BDD-E403-4F4E-8819-A8C1B0CB36DE}" destId="{6A38593A-9241-4199-9F88-5D3B0009C607}" srcOrd="0" destOrd="0" parTransId="{060C77F8-B5BE-4FBB-89D3-3A33A45CDB62}" sibTransId="{20BD91CB-71DB-4055-A7E4-7C7879B312F0}"/>
    <dgm:cxn modelId="{D9555F4D-4066-4625-B76D-57C48937C125}" type="presOf" srcId="{5FB47BDD-E403-4F4E-8819-A8C1B0CB36DE}" destId="{6763F151-B156-4754-914B-DBA56C364522}" srcOrd="0" destOrd="0" presId="urn:microsoft.com/office/officeart/2005/8/layout/cycle4"/>
    <dgm:cxn modelId="{F22C471B-AC07-4FE6-9D00-7F573C5D6A6B}" type="presOf" srcId="{5C96B955-BC92-48D2-B202-0FA6DE94C9D5}" destId="{5D4C10A8-BCAC-4B03-9715-C6FDAFE8CD91}" srcOrd="0" destOrd="0" presId="urn:microsoft.com/office/officeart/2005/8/layout/cycle4"/>
    <dgm:cxn modelId="{482269F8-450A-44A7-87E0-535318012F58}" type="presParOf" srcId="{6763F151-B156-4754-914B-DBA56C364522}" destId="{4C3178C2-7438-483F-8AEA-7820FC2E06CB}" srcOrd="0" destOrd="0" presId="urn:microsoft.com/office/officeart/2005/8/layout/cycle4"/>
    <dgm:cxn modelId="{775BCD1E-B3E7-4EE4-B13A-88DEA9F51719}" type="presParOf" srcId="{4C3178C2-7438-483F-8AEA-7820FC2E06CB}" destId="{F726CD9E-866C-4698-9FC0-CAFD23AC6B0D}" srcOrd="0" destOrd="0" presId="urn:microsoft.com/office/officeart/2005/8/layout/cycle4"/>
    <dgm:cxn modelId="{6B109CE3-9E87-4649-9CDC-DAE0D3EEA8C4}" type="presParOf" srcId="{6763F151-B156-4754-914B-DBA56C364522}" destId="{04F03C11-72C2-48EC-9FC9-F876489FF82F}" srcOrd="1" destOrd="0" presId="urn:microsoft.com/office/officeart/2005/8/layout/cycle4"/>
    <dgm:cxn modelId="{59296A45-218A-44D5-A3A1-700C9B2553C9}" type="presParOf" srcId="{04F03C11-72C2-48EC-9FC9-F876489FF82F}" destId="{C8F79342-1108-4140-AA28-84AE23B85BC9}" srcOrd="0" destOrd="0" presId="urn:microsoft.com/office/officeart/2005/8/layout/cycle4"/>
    <dgm:cxn modelId="{A520D319-0ED7-458D-A8D3-611F610B9FA3}" type="presParOf" srcId="{04F03C11-72C2-48EC-9FC9-F876489FF82F}" destId="{5D4C10A8-BCAC-4B03-9715-C6FDAFE8CD91}" srcOrd="1" destOrd="0" presId="urn:microsoft.com/office/officeart/2005/8/layout/cycle4"/>
    <dgm:cxn modelId="{6B7462FF-4FFB-4642-B44C-66388A8D7224}" type="presParOf" srcId="{04F03C11-72C2-48EC-9FC9-F876489FF82F}" destId="{7D9F1BB1-8784-4165-8D14-D813C3AE4014}" srcOrd="2" destOrd="0" presId="urn:microsoft.com/office/officeart/2005/8/layout/cycle4"/>
    <dgm:cxn modelId="{BDB59A73-76F0-48D0-830F-BF7A2B424DEA}" type="presParOf" srcId="{04F03C11-72C2-48EC-9FC9-F876489FF82F}" destId="{376AC2F9-54AF-4F4A-9063-A838A964A4E8}" srcOrd="3" destOrd="0" presId="urn:microsoft.com/office/officeart/2005/8/layout/cycle4"/>
    <dgm:cxn modelId="{B73B2416-F758-407A-A78A-631337BB2426}" type="presParOf" srcId="{04F03C11-72C2-48EC-9FC9-F876489FF82F}" destId="{2FA13E7E-A20A-47DE-AD32-BD414CA01CD8}" srcOrd="4" destOrd="0" presId="urn:microsoft.com/office/officeart/2005/8/layout/cycle4"/>
    <dgm:cxn modelId="{1177E9E0-E8E9-4F7C-A5E9-D6CD53EF19C9}" type="presParOf" srcId="{6763F151-B156-4754-914B-DBA56C364522}" destId="{A5FA9FE5-AFC4-4371-82FA-E8D6D6C71094}" srcOrd="2" destOrd="0" presId="urn:microsoft.com/office/officeart/2005/8/layout/cycle4"/>
    <dgm:cxn modelId="{0B9D49A1-52D4-4A3D-ADA6-BD76BD4AF8D6}" type="presParOf" srcId="{6763F151-B156-4754-914B-DBA56C364522}" destId="{548B1C98-4AE6-4F92-B406-D6CF9C13FE21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E63DB2-F277-4066-9D6C-71526A6447B2}" type="doc">
      <dgm:prSet loTypeId="urn:microsoft.com/office/officeart/2005/8/layout/gear1" loCatId="relationship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0A97974-0E27-469B-8E76-7E775594A567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</a:rPr>
            <a:t>Publishers</a:t>
          </a:r>
          <a:endParaRPr lang="en-US" dirty="0">
            <a:latin typeface="Calibri" pitchFamily="34" charset="0"/>
          </a:endParaRPr>
        </a:p>
      </dgm:t>
    </dgm:pt>
    <dgm:pt modelId="{CDA40C8A-18E5-4871-9126-59C65E1B9D13}" type="parTrans" cxnId="{4F8704DE-515B-417B-B051-077D26DA0DEE}">
      <dgm:prSet/>
      <dgm:spPr/>
      <dgm:t>
        <a:bodyPr/>
        <a:lstStyle/>
        <a:p>
          <a:endParaRPr lang="en-US">
            <a:latin typeface="Calibri" pitchFamily="34" charset="0"/>
          </a:endParaRPr>
        </a:p>
      </dgm:t>
    </dgm:pt>
    <dgm:pt modelId="{5DB7D479-C6B9-44E0-B33E-2DA9935848DC}" type="sibTrans" cxnId="{4F8704DE-515B-417B-B051-077D26DA0DEE}">
      <dgm:prSet/>
      <dgm:spPr/>
      <dgm:t>
        <a:bodyPr/>
        <a:lstStyle/>
        <a:p>
          <a:endParaRPr lang="en-US">
            <a:latin typeface="Calibri" pitchFamily="34" charset="0"/>
          </a:endParaRPr>
        </a:p>
      </dgm:t>
    </dgm:pt>
    <dgm:pt modelId="{7AED93EA-34E4-4A74-AC94-928009BA1F2C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</a:rPr>
            <a:t>Partners</a:t>
          </a:r>
          <a:endParaRPr lang="en-US" dirty="0">
            <a:latin typeface="Calibri" pitchFamily="34" charset="0"/>
          </a:endParaRPr>
        </a:p>
      </dgm:t>
    </dgm:pt>
    <dgm:pt modelId="{0A927E5B-9D3A-4E2D-93FE-38A713EA6FE2}" type="parTrans" cxnId="{3F4CA7AC-805F-4374-BFBB-AFD94CE0EE1F}">
      <dgm:prSet/>
      <dgm:spPr/>
      <dgm:t>
        <a:bodyPr/>
        <a:lstStyle/>
        <a:p>
          <a:endParaRPr lang="en-US">
            <a:latin typeface="Calibri" pitchFamily="34" charset="0"/>
          </a:endParaRPr>
        </a:p>
      </dgm:t>
    </dgm:pt>
    <dgm:pt modelId="{9993C5C2-6D93-4D81-A09D-0C752101037A}" type="sibTrans" cxnId="{3F4CA7AC-805F-4374-BFBB-AFD94CE0EE1F}">
      <dgm:prSet/>
      <dgm:spPr/>
      <dgm:t>
        <a:bodyPr/>
        <a:lstStyle/>
        <a:p>
          <a:endParaRPr lang="en-US">
            <a:latin typeface="Calibri" pitchFamily="34" charset="0"/>
          </a:endParaRPr>
        </a:p>
      </dgm:t>
    </dgm:pt>
    <dgm:pt modelId="{6045CE11-34B2-42AA-A457-00A240C8CC3E}" type="pres">
      <dgm:prSet presAssocID="{1EE63DB2-F277-4066-9D6C-71526A6447B2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C652EA-D0D3-4F33-8A3C-9FD76BFF0197}" type="pres">
      <dgm:prSet presAssocID="{30A97974-0E27-469B-8E76-7E775594A567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C9321E-CC09-49D0-BF3E-175C3E187AB9}" type="pres">
      <dgm:prSet presAssocID="{30A97974-0E27-469B-8E76-7E775594A567}" presName="gear1srcNode" presStyleLbl="node1" presStyleIdx="0" presStyleCnt="2"/>
      <dgm:spPr/>
      <dgm:t>
        <a:bodyPr/>
        <a:lstStyle/>
        <a:p>
          <a:endParaRPr lang="en-US"/>
        </a:p>
      </dgm:t>
    </dgm:pt>
    <dgm:pt modelId="{7850825C-0471-4C4A-B405-D61119803394}" type="pres">
      <dgm:prSet presAssocID="{30A97974-0E27-469B-8E76-7E775594A567}" presName="gear1dstNode" presStyleLbl="node1" presStyleIdx="0" presStyleCnt="2"/>
      <dgm:spPr/>
      <dgm:t>
        <a:bodyPr/>
        <a:lstStyle/>
        <a:p>
          <a:endParaRPr lang="en-US"/>
        </a:p>
      </dgm:t>
    </dgm:pt>
    <dgm:pt modelId="{B86305E9-3A3F-435D-AAA4-EE03D8D32AEF}" type="pres">
      <dgm:prSet presAssocID="{7AED93EA-34E4-4A74-AC94-928009BA1F2C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B70ED4-EF8A-42CD-9497-26C088C2E961}" type="pres">
      <dgm:prSet presAssocID="{7AED93EA-34E4-4A74-AC94-928009BA1F2C}" presName="gear2srcNode" presStyleLbl="node1" presStyleIdx="1" presStyleCnt="2"/>
      <dgm:spPr/>
      <dgm:t>
        <a:bodyPr/>
        <a:lstStyle/>
        <a:p>
          <a:endParaRPr lang="en-US"/>
        </a:p>
      </dgm:t>
    </dgm:pt>
    <dgm:pt modelId="{30BD0E96-BBCB-4054-9C89-908DC48938F6}" type="pres">
      <dgm:prSet presAssocID="{7AED93EA-34E4-4A74-AC94-928009BA1F2C}" presName="gear2dstNode" presStyleLbl="node1" presStyleIdx="1" presStyleCnt="2"/>
      <dgm:spPr/>
      <dgm:t>
        <a:bodyPr/>
        <a:lstStyle/>
        <a:p>
          <a:endParaRPr lang="en-US"/>
        </a:p>
      </dgm:t>
    </dgm:pt>
    <dgm:pt modelId="{0949D73E-C32F-44E0-B589-F9682D3608DB}" type="pres">
      <dgm:prSet presAssocID="{5DB7D479-C6B9-44E0-B33E-2DA9935848DC}" presName="connector1" presStyleLbl="sibTrans2D1" presStyleIdx="0" presStyleCnt="2"/>
      <dgm:spPr/>
      <dgm:t>
        <a:bodyPr/>
        <a:lstStyle/>
        <a:p>
          <a:endParaRPr lang="en-US"/>
        </a:p>
      </dgm:t>
    </dgm:pt>
    <dgm:pt modelId="{F19552AD-5453-4A70-9A21-226597DAFBED}" type="pres">
      <dgm:prSet presAssocID="{9993C5C2-6D93-4D81-A09D-0C752101037A}" presName="connector2" presStyleLbl="sibTrans2D1" presStyleIdx="1" presStyleCnt="2"/>
      <dgm:spPr/>
      <dgm:t>
        <a:bodyPr/>
        <a:lstStyle/>
        <a:p>
          <a:endParaRPr lang="en-US"/>
        </a:p>
      </dgm:t>
    </dgm:pt>
  </dgm:ptLst>
  <dgm:cxnLst>
    <dgm:cxn modelId="{ABBDB07B-A9F1-47B4-932F-8F924DE5AB19}" type="presOf" srcId="{7AED93EA-34E4-4A74-AC94-928009BA1F2C}" destId="{B86305E9-3A3F-435D-AAA4-EE03D8D32AEF}" srcOrd="0" destOrd="0" presId="urn:microsoft.com/office/officeart/2005/8/layout/gear1"/>
    <dgm:cxn modelId="{BF75FE45-15C4-4889-AD5D-86546C4631B3}" type="presOf" srcId="{1EE63DB2-F277-4066-9D6C-71526A6447B2}" destId="{6045CE11-34B2-42AA-A457-00A240C8CC3E}" srcOrd="0" destOrd="0" presId="urn:microsoft.com/office/officeart/2005/8/layout/gear1"/>
    <dgm:cxn modelId="{26A638A9-F2ED-44A7-A26E-84C5EDF35FDE}" type="presOf" srcId="{9993C5C2-6D93-4D81-A09D-0C752101037A}" destId="{F19552AD-5453-4A70-9A21-226597DAFBED}" srcOrd="0" destOrd="0" presId="urn:microsoft.com/office/officeart/2005/8/layout/gear1"/>
    <dgm:cxn modelId="{731B84F1-7F9F-458B-B67D-6D2C4A192437}" type="presOf" srcId="{7AED93EA-34E4-4A74-AC94-928009BA1F2C}" destId="{30BD0E96-BBCB-4054-9C89-908DC48938F6}" srcOrd="2" destOrd="0" presId="urn:microsoft.com/office/officeart/2005/8/layout/gear1"/>
    <dgm:cxn modelId="{45BA5817-692D-41F2-9838-13113FB9EB17}" type="presOf" srcId="{7AED93EA-34E4-4A74-AC94-928009BA1F2C}" destId="{B8B70ED4-EF8A-42CD-9497-26C088C2E961}" srcOrd="1" destOrd="0" presId="urn:microsoft.com/office/officeart/2005/8/layout/gear1"/>
    <dgm:cxn modelId="{6E61014B-F84B-4FB0-B1DA-1FEAAAEBE873}" type="presOf" srcId="{30A97974-0E27-469B-8E76-7E775594A567}" destId="{47C652EA-D0D3-4F33-8A3C-9FD76BFF0197}" srcOrd="0" destOrd="0" presId="urn:microsoft.com/office/officeart/2005/8/layout/gear1"/>
    <dgm:cxn modelId="{B4FB39C4-6E7C-43C6-9FCF-2F16731D9868}" type="presOf" srcId="{5DB7D479-C6B9-44E0-B33E-2DA9935848DC}" destId="{0949D73E-C32F-44E0-B589-F9682D3608DB}" srcOrd="0" destOrd="0" presId="urn:microsoft.com/office/officeart/2005/8/layout/gear1"/>
    <dgm:cxn modelId="{D39F94D6-44BE-48D3-B7E9-A413F0BF8151}" type="presOf" srcId="{30A97974-0E27-469B-8E76-7E775594A567}" destId="{49C9321E-CC09-49D0-BF3E-175C3E187AB9}" srcOrd="1" destOrd="0" presId="urn:microsoft.com/office/officeart/2005/8/layout/gear1"/>
    <dgm:cxn modelId="{82F531DF-9193-4D71-B129-9C89C8ADDA77}" type="presOf" srcId="{30A97974-0E27-469B-8E76-7E775594A567}" destId="{7850825C-0471-4C4A-B405-D61119803394}" srcOrd="2" destOrd="0" presId="urn:microsoft.com/office/officeart/2005/8/layout/gear1"/>
    <dgm:cxn modelId="{4F8704DE-515B-417B-B051-077D26DA0DEE}" srcId="{1EE63DB2-F277-4066-9D6C-71526A6447B2}" destId="{30A97974-0E27-469B-8E76-7E775594A567}" srcOrd="0" destOrd="0" parTransId="{CDA40C8A-18E5-4871-9126-59C65E1B9D13}" sibTransId="{5DB7D479-C6B9-44E0-B33E-2DA9935848DC}"/>
    <dgm:cxn modelId="{3F4CA7AC-805F-4374-BFBB-AFD94CE0EE1F}" srcId="{1EE63DB2-F277-4066-9D6C-71526A6447B2}" destId="{7AED93EA-34E4-4A74-AC94-928009BA1F2C}" srcOrd="1" destOrd="0" parTransId="{0A927E5B-9D3A-4E2D-93FE-38A713EA6FE2}" sibTransId="{9993C5C2-6D93-4D81-A09D-0C752101037A}"/>
    <dgm:cxn modelId="{02560933-88C8-40B3-8C06-97F59E176913}" type="presParOf" srcId="{6045CE11-34B2-42AA-A457-00A240C8CC3E}" destId="{47C652EA-D0D3-4F33-8A3C-9FD76BFF0197}" srcOrd="0" destOrd="0" presId="urn:microsoft.com/office/officeart/2005/8/layout/gear1"/>
    <dgm:cxn modelId="{EDEE42ED-7850-4A95-911C-5A9F4E44908C}" type="presParOf" srcId="{6045CE11-34B2-42AA-A457-00A240C8CC3E}" destId="{49C9321E-CC09-49D0-BF3E-175C3E187AB9}" srcOrd="1" destOrd="0" presId="urn:microsoft.com/office/officeart/2005/8/layout/gear1"/>
    <dgm:cxn modelId="{2058C910-F238-4849-9FD6-DF7BDE20E6CA}" type="presParOf" srcId="{6045CE11-34B2-42AA-A457-00A240C8CC3E}" destId="{7850825C-0471-4C4A-B405-D61119803394}" srcOrd="2" destOrd="0" presId="urn:microsoft.com/office/officeart/2005/8/layout/gear1"/>
    <dgm:cxn modelId="{7EBEFB4D-8108-4EF5-99D1-4FBA3CE11A71}" type="presParOf" srcId="{6045CE11-34B2-42AA-A457-00A240C8CC3E}" destId="{B86305E9-3A3F-435D-AAA4-EE03D8D32AEF}" srcOrd="3" destOrd="0" presId="urn:microsoft.com/office/officeart/2005/8/layout/gear1"/>
    <dgm:cxn modelId="{7CF3BC8E-DB64-4A24-B9BC-656915496601}" type="presParOf" srcId="{6045CE11-34B2-42AA-A457-00A240C8CC3E}" destId="{B8B70ED4-EF8A-42CD-9497-26C088C2E961}" srcOrd="4" destOrd="0" presId="urn:microsoft.com/office/officeart/2005/8/layout/gear1"/>
    <dgm:cxn modelId="{01367B2C-B694-46A2-9C89-6F6182451862}" type="presParOf" srcId="{6045CE11-34B2-42AA-A457-00A240C8CC3E}" destId="{30BD0E96-BBCB-4054-9C89-908DC48938F6}" srcOrd="5" destOrd="0" presId="urn:microsoft.com/office/officeart/2005/8/layout/gear1"/>
    <dgm:cxn modelId="{9F9E5A9B-4D99-4D7B-A98F-BAD88DD51CAA}" type="presParOf" srcId="{6045CE11-34B2-42AA-A457-00A240C8CC3E}" destId="{0949D73E-C32F-44E0-B589-F9682D3608DB}" srcOrd="6" destOrd="0" presId="urn:microsoft.com/office/officeart/2005/8/layout/gear1"/>
    <dgm:cxn modelId="{0AD452B2-D823-45FE-BE36-6C8031E199B4}" type="presParOf" srcId="{6045CE11-34B2-42AA-A457-00A240C8CC3E}" destId="{F19552AD-5453-4A70-9A21-226597DAFBED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F79342-1108-4140-AA28-84AE23B85BC9}">
      <dsp:nvSpPr>
        <dsp:cNvPr id="0" name=""/>
        <dsp:cNvSpPr/>
      </dsp:nvSpPr>
      <dsp:spPr>
        <a:xfrm>
          <a:off x="1007070" y="1246638"/>
          <a:ext cx="2106578" cy="2106578"/>
        </a:xfrm>
        <a:prstGeom prst="pieWedge">
          <a:avLst/>
        </a:prstGeom>
        <a:gradFill rotWithShape="1">
          <a:gsLst>
            <a:gs pos="0">
              <a:schemeClr val="accent1">
                <a:tint val="43000"/>
                <a:satMod val="165000"/>
              </a:schemeClr>
            </a:gs>
            <a:gs pos="55000">
              <a:schemeClr val="accent1">
                <a:tint val="83000"/>
                <a:satMod val="155000"/>
              </a:schemeClr>
            </a:gs>
            <a:gs pos="100000">
              <a:schemeClr val="accent1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contourW="12700" prstMaterial="dkEdge">
          <a:bevelT w="25400" h="38100" prst="convex"/>
          <a:contourClr>
            <a:schemeClr val="accent1">
              <a:satMod val="115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Speculate</a:t>
          </a:r>
          <a:endParaRPr lang="en-US" sz="2000" b="1" kern="1200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sp:txBody>
      <dsp:txXfrm>
        <a:off x="1007070" y="1246638"/>
        <a:ext cx="2106578" cy="2106578"/>
      </dsp:txXfrm>
    </dsp:sp>
    <dsp:sp modelId="{5D4C10A8-BCAC-4B03-9715-C6FDAFE8CD91}">
      <dsp:nvSpPr>
        <dsp:cNvPr id="0" name=""/>
        <dsp:cNvSpPr/>
      </dsp:nvSpPr>
      <dsp:spPr>
        <a:xfrm rot="5400000">
          <a:off x="3210950" y="1246638"/>
          <a:ext cx="2106578" cy="2106578"/>
        </a:xfrm>
        <a:prstGeom prst="pieWedge">
          <a:avLst/>
        </a:prstGeom>
        <a:gradFill rotWithShape="1">
          <a:gsLst>
            <a:gs pos="0">
              <a:schemeClr val="accent2">
                <a:tint val="43000"/>
                <a:satMod val="165000"/>
              </a:schemeClr>
            </a:gs>
            <a:gs pos="55000">
              <a:schemeClr val="accent2">
                <a:tint val="83000"/>
                <a:satMod val="155000"/>
              </a:schemeClr>
            </a:gs>
            <a:gs pos="100000">
              <a:schemeClr val="accent2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contourW="12700" prstMaterial="dkEdge">
          <a:bevelT w="25400" h="38100" prst="convex"/>
          <a:contourClr>
            <a:schemeClr val="accent2">
              <a:satMod val="115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Design</a:t>
          </a:r>
          <a:endParaRPr lang="en-US" sz="2000" b="1" kern="1200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sp:txBody>
      <dsp:txXfrm rot="5400000">
        <a:off x="3210950" y="1246638"/>
        <a:ext cx="2106578" cy="2106578"/>
      </dsp:txXfrm>
    </dsp:sp>
    <dsp:sp modelId="{7D9F1BB1-8784-4165-8D14-D813C3AE4014}">
      <dsp:nvSpPr>
        <dsp:cNvPr id="0" name=""/>
        <dsp:cNvSpPr/>
      </dsp:nvSpPr>
      <dsp:spPr>
        <a:xfrm rot="10800000">
          <a:off x="3210950" y="3450518"/>
          <a:ext cx="2106578" cy="2106578"/>
        </a:xfrm>
        <a:prstGeom prst="pieWedge">
          <a:avLst/>
        </a:prstGeom>
        <a:gradFill rotWithShape="1">
          <a:gsLst>
            <a:gs pos="0">
              <a:schemeClr val="accent4">
                <a:tint val="43000"/>
                <a:satMod val="165000"/>
              </a:schemeClr>
            </a:gs>
            <a:gs pos="55000">
              <a:schemeClr val="accent4">
                <a:tint val="83000"/>
                <a:satMod val="155000"/>
              </a:schemeClr>
            </a:gs>
            <a:gs pos="100000">
              <a:schemeClr val="accent4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contourW="12700" prstMaterial="dkEdge">
          <a:bevelT w="25400" h="38100" prst="convex"/>
          <a:contourClr>
            <a:schemeClr val="accent4">
              <a:satMod val="115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Implement</a:t>
          </a:r>
          <a:endParaRPr lang="en-US" sz="2000" b="1" kern="1200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sp:txBody>
      <dsp:txXfrm rot="10800000">
        <a:off x="3210950" y="3450518"/>
        <a:ext cx="2106578" cy="2106578"/>
      </dsp:txXfrm>
    </dsp:sp>
    <dsp:sp modelId="{376AC2F9-54AF-4F4A-9063-A838A964A4E8}">
      <dsp:nvSpPr>
        <dsp:cNvPr id="0" name=""/>
        <dsp:cNvSpPr/>
      </dsp:nvSpPr>
      <dsp:spPr>
        <a:xfrm rot="16200000">
          <a:off x="1007070" y="3450518"/>
          <a:ext cx="2106578" cy="2106578"/>
        </a:xfrm>
        <a:prstGeom prst="pieWedge">
          <a:avLst/>
        </a:prstGeom>
        <a:gradFill rotWithShape="1">
          <a:gsLst>
            <a:gs pos="0">
              <a:schemeClr val="accent5">
                <a:tint val="43000"/>
                <a:satMod val="165000"/>
              </a:schemeClr>
            </a:gs>
            <a:gs pos="55000">
              <a:schemeClr val="accent5">
                <a:tint val="83000"/>
                <a:satMod val="155000"/>
              </a:schemeClr>
            </a:gs>
            <a:gs pos="100000">
              <a:schemeClr val="accent5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contourW="12700" prstMaterial="dkEdge">
          <a:bevelT w="25400" h="38100" prst="convex"/>
          <a:contourClr>
            <a:schemeClr val="accent5">
              <a:satMod val="115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</a:rPr>
            <a:t>Maintain</a:t>
          </a:r>
          <a:endParaRPr lang="en-US" sz="2000" b="1" kern="1200" dirty="0">
            <a:solidFill>
              <a:schemeClr val="bg1">
                <a:lumMod val="95000"/>
              </a:schemeClr>
            </a:solidFill>
            <a:latin typeface="Calibri" pitchFamily="34" charset="0"/>
          </a:endParaRPr>
        </a:p>
      </dsp:txBody>
      <dsp:txXfrm rot="16200000">
        <a:off x="1007070" y="3450518"/>
        <a:ext cx="2106578" cy="2106578"/>
      </dsp:txXfrm>
    </dsp:sp>
    <dsp:sp modelId="{A5FA9FE5-AFC4-4371-82FA-E8D6D6C71094}">
      <dsp:nvSpPr>
        <dsp:cNvPr id="0" name=""/>
        <dsp:cNvSpPr/>
      </dsp:nvSpPr>
      <dsp:spPr>
        <a:xfrm>
          <a:off x="2798635" y="2964011"/>
          <a:ext cx="727329" cy="632460"/>
        </a:xfrm>
        <a:prstGeom prst="circularArrow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48B1C98-4AE6-4F92-B406-D6CF9C13FE21}">
      <dsp:nvSpPr>
        <dsp:cNvPr id="0" name=""/>
        <dsp:cNvSpPr/>
      </dsp:nvSpPr>
      <dsp:spPr>
        <a:xfrm rot="10800000">
          <a:off x="2798635" y="3207264"/>
          <a:ext cx="727329" cy="632460"/>
        </a:xfrm>
        <a:prstGeom prst="circularArrow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C652EA-D0D3-4F33-8A3C-9FD76BFF0197}">
      <dsp:nvSpPr>
        <dsp:cNvPr id="0" name=""/>
        <dsp:cNvSpPr/>
      </dsp:nvSpPr>
      <dsp:spPr>
        <a:xfrm>
          <a:off x="1819910" y="1395730"/>
          <a:ext cx="2193290" cy="2193290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</a:rPr>
            <a:t>Publishers</a:t>
          </a:r>
          <a:endParaRPr lang="en-US" sz="1700" kern="1200" dirty="0">
            <a:latin typeface="Calibri" pitchFamily="34" charset="0"/>
          </a:endParaRPr>
        </a:p>
      </dsp:txBody>
      <dsp:txXfrm>
        <a:off x="1819910" y="1395730"/>
        <a:ext cx="2193290" cy="2193290"/>
      </dsp:txXfrm>
    </dsp:sp>
    <dsp:sp modelId="{B86305E9-3A3F-435D-AAA4-EE03D8D32AEF}">
      <dsp:nvSpPr>
        <dsp:cNvPr id="0" name=""/>
        <dsp:cNvSpPr/>
      </dsp:nvSpPr>
      <dsp:spPr>
        <a:xfrm>
          <a:off x="543813" y="877316"/>
          <a:ext cx="1595120" cy="1595120"/>
        </a:xfrm>
        <a:prstGeom prst="gear6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</a:rPr>
            <a:t>Partners</a:t>
          </a:r>
          <a:endParaRPr lang="en-US" sz="1700" kern="1200" dirty="0">
            <a:latin typeface="Calibri" pitchFamily="34" charset="0"/>
          </a:endParaRPr>
        </a:p>
      </dsp:txBody>
      <dsp:txXfrm>
        <a:off x="543813" y="877316"/>
        <a:ext cx="1595120" cy="1595120"/>
      </dsp:txXfrm>
    </dsp:sp>
    <dsp:sp modelId="{0949D73E-C32F-44E0-B589-F9682D3608DB}">
      <dsp:nvSpPr>
        <dsp:cNvPr id="0" name=""/>
        <dsp:cNvSpPr/>
      </dsp:nvSpPr>
      <dsp:spPr>
        <a:xfrm>
          <a:off x="1915423" y="1025281"/>
          <a:ext cx="2697746" cy="2697746"/>
        </a:xfrm>
        <a:prstGeom prst="circularArrow">
          <a:avLst>
            <a:gd name="adj1" fmla="val 4878"/>
            <a:gd name="adj2" fmla="val 312630"/>
            <a:gd name="adj3" fmla="val 3127231"/>
            <a:gd name="adj4" fmla="val 15242441"/>
            <a:gd name="adj5" fmla="val 5691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tint val="60000"/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9552AD-5453-4A70-9A21-226597DAFBED}">
      <dsp:nvSpPr>
        <dsp:cNvPr id="0" name=""/>
        <dsp:cNvSpPr/>
      </dsp:nvSpPr>
      <dsp:spPr>
        <a:xfrm>
          <a:off x="261321" y="525262"/>
          <a:ext cx="2039759" cy="203975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tint val="60000"/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025EB-82AA-49CE-8279-F3E1170E4385}" type="datetimeFigureOut">
              <a:rPr lang="en-US" smtClean="0"/>
              <a:pPr/>
              <a:t>2/14/2011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AA09E-CD18-4BB5-8098-E7DEE441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6AA09E-CD18-4BB5-8098-E7DEE441C4AE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>
              <a:latin typeface="Calibri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  <a:latin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58200" cy="5334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410200"/>
          </a:xfrm>
        </p:spPr>
        <p:txBody>
          <a:bodyPr/>
          <a:lstStyle>
            <a:lvl1pPr>
              <a:spcBef>
                <a:spcPts val="0"/>
              </a:spcBef>
              <a:spcAft>
                <a:spcPts val="90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  <a:defRPr>
                <a:latin typeface="Calibri" pitchFamily="34" charset="0"/>
              </a:defRPr>
            </a:lvl1pPr>
            <a:lvl2pPr>
              <a:spcBef>
                <a:spcPts val="0"/>
              </a:spcBef>
              <a:spcAft>
                <a:spcPts val="900"/>
              </a:spcAft>
              <a:defRPr>
                <a:latin typeface="Calibri" pitchFamily="34" charset="0"/>
              </a:defRPr>
            </a:lvl2pPr>
            <a:lvl3pPr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80000"/>
              <a:buFont typeface="Wingdings" pitchFamily="2" charset="2"/>
              <a:buChar char="§"/>
              <a:defRPr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buNone/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99BEF79-EBE0-4B2B-9D81-7D726FC186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E49235A-1837-4B1E-8FD8-6065284DA71B}" type="datetimeFigureOut">
              <a:rPr lang="en-US" smtClean="0"/>
              <a:pPr/>
              <a:t>2/14/2011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99BEF79-EBE0-4B2B-9D81-7D726FC186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How to Build Partnerships with </a:t>
            </a:r>
            <a:br>
              <a:rPr lang="en-US" sz="4000" dirty="0" smtClean="0"/>
            </a:br>
            <a:r>
              <a:rPr lang="en-US" sz="4000" dirty="0" smtClean="0"/>
              <a:t>Offshore Vendors: </a:t>
            </a:r>
            <a:r>
              <a:rPr lang="en-US" sz="3100" i="1" dirty="0" smtClean="0"/>
              <a:t>A Formula for Success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Rebecca Goldthwaite</a:t>
            </a:r>
          </a:p>
          <a:p>
            <a:r>
              <a:rPr lang="en-US" dirty="0" smtClean="0"/>
              <a:t>Jack Mitchell</a:t>
            </a:r>
          </a:p>
          <a:p>
            <a:endParaRPr lang="en-US" dirty="0" smtClean="0"/>
          </a:p>
          <a:p>
            <a:r>
              <a:rPr lang="en-US" sz="1800" i="1" dirty="0" smtClean="0"/>
              <a:t>February 14, 2011</a:t>
            </a:r>
            <a:endParaRPr lang="en-US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4419600" cy="1981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Possible Procurement Strategy</a:t>
            </a:r>
            <a:endParaRPr lang="en-US" dirty="0"/>
          </a:p>
        </p:txBody>
      </p:sp>
      <p:sp>
        <p:nvSpPr>
          <p:cNvPr id="4" name="Content Placeholder 2"/>
          <p:cNvSpPr>
            <a:spLocks/>
          </p:cNvSpPr>
          <p:nvPr/>
        </p:nvSpPr>
        <p:spPr bwMode="auto">
          <a:xfrm>
            <a:off x="457200" y="1219200"/>
            <a:ext cx="4038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2"/>
                </a:solidFill>
                <a:latin typeface="Calibri" pitchFamily="34" charset="0"/>
              </a:rPr>
              <a:t>Vendor </a:t>
            </a: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Consolidation</a:t>
            </a:r>
            <a:endParaRPr lang="en-US" sz="2000" dirty="0">
              <a:solidFill>
                <a:schemeClr val="accent2"/>
              </a:solidFill>
              <a:latin typeface="Calibri" pitchFamily="34" charset="0"/>
            </a:endParaRP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>
                <a:latin typeface="Calibri" pitchFamily="34" charset="0"/>
              </a:rPr>
              <a:t>Formal negotiations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>
                <a:latin typeface="Calibri" pitchFamily="34" charset="0"/>
              </a:rPr>
              <a:t>Leverage </a:t>
            </a:r>
            <a:r>
              <a:rPr lang="en-US" dirty="0" smtClean="0">
                <a:latin typeface="Calibri" pitchFamily="34" charset="0"/>
              </a:rPr>
              <a:t>volumes &amp; multiyear </a:t>
            </a:r>
            <a:r>
              <a:rPr lang="en-US" dirty="0">
                <a:latin typeface="Calibri" pitchFamily="34" charset="0"/>
              </a:rPr>
              <a:t>agreements</a:t>
            </a:r>
          </a:p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chemeClr val="accent2"/>
                </a:solidFill>
                <a:latin typeface="Calibri" pitchFamily="34" charset="0"/>
              </a:rPr>
              <a:t>Outsource / Offshore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>
                <a:latin typeface="Calibri" pitchFamily="34" charset="0"/>
              </a:rPr>
              <a:t>Leverage </a:t>
            </a:r>
            <a:r>
              <a:rPr lang="en-US" dirty="0" smtClean="0">
                <a:latin typeface="Calibri" pitchFamily="34" charset="0"/>
              </a:rPr>
              <a:t>scale</a:t>
            </a:r>
            <a:endParaRPr lang="en-US" dirty="0">
              <a:latin typeface="Calibri" pitchFamily="34" charset="0"/>
            </a:endParaRP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>
                <a:latin typeface="Calibri" pitchFamily="34" charset="0"/>
              </a:rPr>
              <a:t>Utilize </a:t>
            </a:r>
            <a:r>
              <a:rPr lang="en-US" dirty="0" smtClean="0">
                <a:latin typeface="Calibri" pitchFamily="34" charset="0"/>
              </a:rPr>
              <a:t>offshore rates</a:t>
            </a:r>
            <a:endParaRPr lang="en-US" dirty="0">
              <a:latin typeface="Calibri" pitchFamily="34" charset="0"/>
            </a:endParaRP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>
                <a:latin typeface="Calibri" pitchFamily="34" charset="0"/>
              </a:rPr>
              <a:t>Outsource </a:t>
            </a:r>
            <a:r>
              <a:rPr lang="en-US" dirty="0" smtClean="0">
                <a:latin typeface="Calibri" pitchFamily="34" charset="0"/>
              </a:rPr>
              <a:t>where internal resources are lacking or fluctuate throughout the year</a:t>
            </a:r>
            <a:endParaRPr lang="en-US" dirty="0">
              <a:latin typeface="Calibri" pitchFamily="34" charset="0"/>
            </a:endParaRPr>
          </a:p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Metrics &amp; Standards</a:t>
            </a:r>
            <a:endParaRPr lang="en-US" sz="2000" dirty="0">
              <a:solidFill>
                <a:schemeClr val="accent2"/>
              </a:solidFill>
              <a:latin typeface="Calibri" pitchFamily="34" charset="0"/>
            </a:endParaRP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>
                <a:latin typeface="Calibri" pitchFamily="34" charset="0"/>
              </a:rPr>
              <a:t>Volume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Compliance: formal </a:t>
            </a:r>
            <a:r>
              <a:rPr lang="en-US" dirty="0">
                <a:latin typeface="Calibri" pitchFamily="34" charset="0"/>
              </a:rPr>
              <a:t>buying </a:t>
            </a:r>
            <a:r>
              <a:rPr lang="en-US" dirty="0" smtClean="0">
                <a:latin typeface="Calibri" pitchFamily="34" charset="0"/>
              </a:rPr>
              <a:t>policies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Clearly defined internal &amp; external standards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" name="Content Placeholder 6"/>
          <p:cNvSpPr>
            <a:spLocks/>
          </p:cNvSpPr>
          <p:nvPr/>
        </p:nvSpPr>
        <p:spPr bwMode="auto">
          <a:xfrm>
            <a:off x="4648200" y="1219200"/>
            <a:ext cx="4038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Automation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Focus on automated workflows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Reduce number of  transactions</a:t>
            </a:r>
          </a:p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Technology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Identify new technology &amp; impact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Utilize technology to improve efficiency</a:t>
            </a:r>
          </a:p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Process Improvements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Recommend process changes to improve efficiency and/or reduce costs</a:t>
            </a:r>
          </a:p>
          <a:p>
            <a:pPr marL="228600" lvl="1" indent="-227013" eaLnBrk="1" hangingPunct="1">
              <a:lnSpc>
                <a:spcPts val="22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Partner Management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Dedicated vendor management team</a:t>
            </a:r>
          </a:p>
          <a:p>
            <a:pPr marL="449263" lvl="2" indent="-219075" eaLnBrk="1" hangingPunct="1">
              <a:lnSpc>
                <a:spcPts val="1800"/>
              </a:lnSpc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en-US" dirty="0" smtClean="0">
                <a:latin typeface="Calibri" pitchFamily="34" charset="0"/>
              </a:rPr>
              <a:t>Clearly defined partner expectations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Partner Management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638800"/>
          </a:xfrm>
        </p:spPr>
        <p:txBody>
          <a:bodyPr>
            <a:noAutofit/>
          </a:bodyPr>
          <a:lstStyle/>
          <a:p>
            <a:r>
              <a:rPr lang="en-US" sz="1600" dirty="0" smtClean="0"/>
              <a:t>Speculate: Program Opportunities</a:t>
            </a:r>
          </a:p>
          <a:p>
            <a:pPr lvl="1"/>
            <a:r>
              <a:rPr lang="en-US" sz="1400" dirty="0" smtClean="0"/>
              <a:t>Identify program opportunities [cost savings, new technology, automation, etc.]</a:t>
            </a:r>
          </a:p>
          <a:p>
            <a:pPr lvl="1"/>
            <a:r>
              <a:rPr lang="en-US" sz="1400" dirty="0" smtClean="0"/>
              <a:t>Research possible solutions &amp; make recommendations</a:t>
            </a:r>
          </a:p>
          <a:p>
            <a:r>
              <a:rPr lang="en-US" sz="1600" dirty="0" smtClean="0"/>
              <a:t>Design: Program Definition</a:t>
            </a:r>
          </a:p>
          <a:p>
            <a:pPr lvl="1"/>
            <a:r>
              <a:rPr lang="en-US" sz="1400" dirty="0" smtClean="0"/>
              <a:t>Gather requirements</a:t>
            </a:r>
          </a:p>
          <a:p>
            <a:pPr lvl="1"/>
            <a:r>
              <a:rPr lang="en-US" sz="1400" dirty="0" smtClean="0"/>
              <a:t>Establish baseline definitions, standards &amp; service levels</a:t>
            </a:r>
          </a:p>
          <a:p>
            <a:pPr lvl="1"/>
            <a:r>
              <a:rPr lang="en-US" sz="1400" dirty="0" smtClean="0"/>
              <a:t>Create initial pricing models</a:t>
            </a:r>
          </a:p>
          <a:p>
            <a:pPr lvl="1"/>
            <a:r>
              <a:rPr lang="en-US" sz="1400" dirty="0" smtClean="0"/>
              <a:t>Vet vendor expertise &amp; performance</a:t>
            </a:r>
          </a:p>
          <a:p>
            <a:pPr lvl="1"/>
            <a:r>
              <a:rPr lang="en-US" sz="1400" dirty="0" smtClean="0"/>
              <a:t>Establish testing &amp; ramp-up phases &amp; metrics</a:t>
            </a:r>
          </a:p>
          <a:p>
            <a:r>
              <a:rPr lang="en-US" sz="1600" dirty="0" smtClean="0"/>
              <a:t>Implement: Program Rollout</a:t>
            </a:r>
          </a:p>
          <a:p>
            <a:pPr lvl="1"/>
            <a:r>
              <a:rPr lang="en-US" sz="1400" dirty="0" smtClean="0"/>
              <a:t>Rollout standards &amp; baseline metrics</a:t>
            </a:r>
          </a:p>
          <a:p>
            <a:pPr lvl="1"/>
            <a:r>
              <a:rPr lang="en-US" sz="1400" dirty="0" smtClean="0"/>
              <a:t>Training</a:t>
            </a:r>
          </a:p>
          <a:p>
            <a:pPr lvl="1"/>
            <a:r>
              <a:rPr lang="en-US" sz="1400" dirty="0" smtClean="0"/>
              <a:t>Refine definitions; Continuous process improvements</a:t>
            </a:r>
            <a:endParaRPr lang="en-US" sz="1600" dirty="0" smtClean="0"/>
          </a:p>
          <a:p>
            <a:r>
              <a:rPr lang="en-US" sz="1600" dirty="0" smtClean="0"/>
              <a:t>Maintain: Program Management &amp; Expansion</a:t>
            </a:r>
          </a:p>
          <a:p>
            <a:pPr lvl="1"/>
            <a:r>
              <a:rPr lang="en-US" sz="1400" dirty="0" smtClean="0"/>
              <a:t>More comprehensive metrics</a:t>
            </a:r>
          </a:p>
          <a:p>
            <a:pPr lvl="1"/>
            <a:r>
              <a:rPr lang="en-US" sz="1400" dirty="0" smtClean="0"/>
              <a:t>Standardized pricing, where appropriate</a:t>
            </a:r>
          </a:p>
          <a:p>
            <a:pPr lvl="1"/>
            <a:r>
              <a:rPr lang="en-US" sz="1400" dirty="0" smtClean="0"/>
              <a:t>Specialized programs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4267200" y="914400"/>
          <a:ext cx="6324600" cy="6803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2. Speculate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Know Your Options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Identify Opportunities &amp;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Services currently outsourced onshore</a:t>
            </a:r>
          </a:p>
          <a:p>
            <a:r>
              <a:rPr lang="en-US" sz="2400" dirty="0" smtClean="0"/>
              <a:t>Services not yet outsourced</a:t>
            </a:r>
          </a:p>
          <a:p>
            <a:r>
              <a:rPr lang="en-US" sz="2400" dirty="0" smtClean="0"/>
              <a:t>Onshore vs. Offshore vs. Hybrid</a:t>
            </a:r>
          </a:p>
          <a:p>
            <a:r>
              <a:rPr lang="en-US" sz="2400" dirty="0" smtClean="0"/>
              <a:t>Short-term vs. long-term plans</a:t>
            </a:r>
          </a:p>
          <a:p>
            <a:r>
              <a:rPr lang="en-US" sz="2400" dirty="0" smtClean="0"/>
              <a:t>Cost savings &amp; cost avoidance</a:t>
            </a:r>
          </a:p>
          <a:p>
            <a:r>
              <a:rPr lang="en-US" sz="2400" dirty="0" smtClean="0"/>
              <a:t>Identify outsourcing objectives</a:t>
            </a:r>
          </a:p>
          <a:p>
            <a:r>
              <a:rPr lang="en-US" sz="2400" dirty="0" smtClean="0"/>
              <a:t>Identify challenges &amp; buy-in hurdles</a:t>
            </a:r>
            <a:endParaRPr lang="en-US" sz="24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419600" y="1447800"/>
          <a:ext cx="4038600" cy="398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 a Services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400" dirty="0" smtClean="0"/>
              <a:t>Art rendering</a:t>
            </a:r>
          </a:p>
          <a:p>
            <a:r>
              <a:rPr lang="en-US" sz="1400" dirty="0" smtClean="0"/>
              <a:t>Assessment/test bank creation</a:t>
            </a:r>
          </a:p>
          <a:p>
            <a:r>
              <a:rPr lang="en-US" sz="1400" dirty="0" smtClean="0"/>
              <a:t>Composition</a:t>
            </a:r>
          </a:p>
          <a:p>
            <a:r>
              <a:rPr lang="en-US" sz="1400" dirty="0" smtClean="0"/>
              <a:t>Content development</a:t>
            </a:r>
          </a:p>
          <a:p>
            <a:r>
              <a:rPr lang="en-US" sz="1400" dirty="0" smtClean="0"/>
              <a:t>Conversion  [XML and eBook]</a:t>
            </a:r>
          </a:p>
          <a:p>
            <a:r>
              <a:rPr lang="en-US" sz="1400" dirty="0" smtClean="0"/>
              <a:t>Copyedit</a:t>
            </a:r>
          </a:p>
          <a:p>
            <a:r>
              <a:rPr lang="en-US" sz="1400" dirty="0" smtClean="0"/>
              <a:t>Design [cover]</a:t>
            </a:r>
          </a:p>
          <a:p>
            <a:r>
              <a:rPr lang="en-US" sz="1400" dirty="0" smtClean="0"/>
              <a:t>Design [interior]</a:t>
            </a:r>
          </a:p>
          <a:p>
            <a:r>
              <a:rPr lang="en-US" sz="1400" dirty="0" smtClean="0"/>
              <a:t>Digital production </a:t>
            </a:r>
          </a:p>
          <a:p>
            <a:r>
              <a:rPr lang="en-US" sz="1400" dirty="0" smtClean="0"/>
              <a:t>Indexing [back-of-book]</a:t>
            </a:r>
          </a:p>
          <a:p>
            <a:r>
              <a:rPr lang="en-US" sz="1400" dirty="0" smtClean="0"/>
              <a:t>Indexing [metadata, machine-aided]</a:t>
            </a:r>
          </a:p>
          <a:p>
            <a:r>
              <a:rPr lang="en-US" sz="1400" dirty="0" smtClean="0"/>
              <a:t>Manufacturing/printing</a:t>
            </a:r>
          </a:p>
          <a:p>
            <a:r>
              <a:rPr lang="en-US" sz="1400" dirty="0" smtClean="0"/>
              <a:t>Photo research</a:t>
            </a:r>
          </a:p>
          <a:p>
            <a:r>
              <a:rPr lang="en-US" sz="1400" dirty="0" smtClean="0"/>
              <a:t>Project management</a:t>
            </a:r>
          </a:p>
          <a:p>
            <a:r>
              <a:rPr lang="en-US" sz="1400" dirty="0" smtClean="0"/>
              <a:t>Proofreading</a:t>
            </a:r>
          </a:p>
        </p:txBody>
      </p:sp>
      <p:pic>
        <p:nvPicPr>
          <p:cNvPr id="10" name="Picture 9" descr="graph.pdf"/>
          <p:cNvPicPr>
            <a:picLocks noChangeAspect="1"/>
          </p:cNvPicPr>
          <p:nvPr/>
        </p:nvPicPr>
        <p:blipFill>
          <a:blip r:embed="rId2" cstate="print"/>
          <a:srcRect l="21381" t="18261" r="8849" b="41739"/>
          <a:stretch>
            <a:fillRect/>
          </a:stretch>
        </p:blipFill>
        <p:spPr>
          <a:xfrm>
            <a:off x="3505200" y="1676400"/>
            <a:ext cx="5466522" cy="40558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3.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Define Your Requirements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Define &amp; Document </a:t>
            </a:r>
            <a:r>
              <a:rPr lang="en-US" i="1" dirty="0" smtClean="0"/>
              <a:t>Before</a:t>
            </a:r>
            <a:r>
              <a:rPr lang="en-US" dirty="0" smtClean="0"/>
              <a:t> You Execute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Success criteria for vendors</a:t>
            </a:r>
          </a:p>
          <a:p>
            <a:r>
              <a:rPr lang="en-US" sz="2400" dirty="0" smtClean="0"/>
              <a:t>Success criteria for publisher</a:t>
            </a:r>
          </a:p>
          <a:p>
            <a:r>
              <a:rPr lang="en-US" sz="2400" dirty="0" smtClean="0"/>
              <a:t>Verify objectives for outsourcing</a:t>
            </a:r>
          </a:p>
          <a:p>
            <a:r>
              <a:rPr lang="en-US" sz="2400" dirty="0" smtClean="0"/>
              <a:t>Process documentation</a:t>
            </a:r>
          </a:p>
          <a:p>
            <a:r>
              <a:rPr lang="en-US" sz="2400" dirty="0" smtClean="0"/>
              <a:t>Samples</a:t>
            </a:r>
          </a:p>
          <a:p>
            <a:r>
              <a:rPr lang="en-US" sz="2400" dirty="0" smtClean="0"/>
              <a:t>Training needs</a:t>
            </a:r>
          </a:p>
          <a:p>
            <a:r>
              <a:rPr lang="en-US" sz="2400" dirty="0" smtClean="0"/>
              <a:t>Policies, assignment goals</a:t>
            </a:r>
          </a:p>
          <a:p>
            <a:r>
              <a:rPr lang="en-US" sz="2400" dirty="0" smtClean="0"/>
              <a:t>Pricing models and cost analysis</a:t>
            </a:r>
          </a:p>
          <a:p>
            <a:r>
              <a:rPr lang="en-US" sz="2400" dirty="0" smtClean="0"/>
              <a:t>Identify potential volume within each service</a:t>
            </a:r>
          </a:p>
          <a:p>
            <a:r>
              <a:rPr lang="en-US" sz="2400" dirty="0" smtClean="0"/>
              <a:t>Proposed metrics</a:t>
            </a:r>
          </a:p>
          <a:p>
            <a:r>
              <a:rPr lang="en-US" sz="2400" dirty="0" smtClean="0"/>
              <a:t>Service level agreements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Production Documentation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6148387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2870" y="3027363"/>
            <a:ext cx="5148730" cy="3678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Art Documentation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4534251" cy="53673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990600"/>
            <a:ext cx="4729162" cy="27848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4550" y="3876675"/>
            <a:ext cx="3067050" cy="2905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4491373"/>
            <a:ext cx="3000375" cy="229042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Identifying a Vendor 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Vendor questionnaires</a:t>
            </a:r>
          </a:p>
          <a:p>
            <a:r>
              <a:rPr lang="en-US" sz="2400" dirty="0" err="1" smtClean="0"/>
              <a:t>Webex</a:t>
            </a:r>
            <a:r>
              <a:rPr lang="en-US" sz="2400" dirty="0" smtClean="0"/>
              <a:t> presentations</a:t>
            </a:r>
          </a:p>
          <a:p>
            <a:r>
              <a:rPr lang="en-US" sz="2400" dirty="0" smtClean="0"/>
              <a:t>Evaluation checklists [vendor success criteria]</a:t>
            </a:r>
          </a:p>
          <a:p>
            <a:r>
              <a:rPr lang="en-US" sz="2400" dirty="0" smtClean="0"/>
              <a:t>Review publisher references</a:t>
            </a:r>
          </a:p>
          <a:p>
            <a:r>
              <a:rPr lang="en-US" sz="2400" dirty="0" smtClean="0"/>
              <a:t>Evaluate current work and disciplines/difficulty</a:t>
            </a:r>
          </a:p>
          <a:p>
            <a:r>
              <a:rPr lang="en-US" sz="2400" dirty="0" smtClean="0"/>
              <a:t>Review samples from other customers</a:t>
            </a:r>
          </a:p>
          <a:p>
            <a:r>
              <a:rPr lang="en-US" sz="2400" dirty="0" smtClean="0"/>
              <a:t>Meet key </a:t>
            </a:r>
            <a:r>
              <a:rPr lang="en-US" sz="2400" dirty="0" smtClean="0"/>
              <a:t>personnel</a:t>
            </a:r>
          </a:p>
          <a:p>
            <a:r>
              <a:rPr lang="en-US" sz="2400" dirty="0" smtClean="0"/>
              <a:t>Understand organizational structure &amp; implications</a:t>
            </a:r>
            <a:endParaRPr lang="en-US" sz="2400" dirty="0" smtClean="0"/>
          </a:p>
          <a:p>
            <a:r>
              <a:rPr lang="en-US" sz="2400" dirty="0" smtClean="0"/>
              <a:t>Pilot/test actual content</a:t>
            </a:r>
          </a:p>
          <a:p>
            <a:r>
              <a:rPr lang="en-US" sz="2400" dirty="0" smtClean="0"/>
              <a:t>Evaluate initial cost estimates</a:t>
            </a:r>
          </a:p>
          <a:p>
            <a:r>
              <a:rPr lang="en-US" sz="2400" dirty="0" smtClean="0"/>
              <a:t>Share details on preexisting standards, workflows, </a:t>
            </a:r>
            <a:r>
              <a:rPr lang="en-US" sz="2400" dirty="0" smtClean="0"/>
              <a:t>expectations</a:t>
            </a:r>
          </a:p>
          <a:p>
            <a:r>
              <a:rPr lang="en-US" sz="2400" dirty="0" smtClean="0"/>
              <a:t>Ramp-up and load testing/planning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We Are…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Rebecca Goldthwaite</a:t>
            </a:r>
          </a:p>
          <a:p>
            <a:pPr lvl="1"/>
            <a:r>
              <a:rPr lang="en-US" sz="2200" dirty="0" smtClean="0"/>
              <a:t>Vice President, Strategic Partner Management</a:t>
            </a:r>
          </a:p>
          <a:p>
            <a:pPr lvl="1"/>
            <a:r>
              <a:rPr lang="en-US" sz="2200" dirty="0" smtClean="0"/>
              <a:t>Cengage Learning</a:t>
            </a:r>
          </a:p>
          <a:p>
            <a:pPr lvl="1"/>
            <a:endParaRPr lang="en-US" sz="2200" dirty="0" smtClean="0"/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Jack Mitchell</a:t>
            </a:r>
          </a:p>
          <a:p>
            <a:pPr lvl="1"/>
            <a:r>
              <a:rPr lang="en-US" sz="2200" dirty="0" smtClean="0"/>
              <a:t>Senior Vice President, Higher Education Division</a:t>
            </a:r>
          </a:p>
          <a:p>
            <a:pPr lvl="1"/>
            <a:r>
              <a:rPr lang="en-US" sz="2200" dirty="0" err="1" smtClean="0"/>
              <a:t>PreMediaGlobal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Choosing Partners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Forward-thinking with </a:t>
            </a:r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stability</a:t>
            </a:r>
          </a:p>
          <a:p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Shared vision </a:t>
            </a:r>
            <a:r>
              <a:rPr lang="en-US" sz="2400" dirty="0" smtClean="0"/>
              <a:t>of both companies’ directions and the industry’s direction</a:t>
            </a:r>
          </a:p>
          <a:p>
            <a:r>
              <a:rPr lang="en-US" sz="2400" dirty="0" smtClean="0"/>
              <a:t>Committed key </a:t>
            </a:r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stakeholders</a:t>
            </a:r>
            <a:r>
              <a:rPr lang="en-US" sz="2400" dirty="0" smtClean="0"/>
              <a:t> at corporate level</a:t>
            </a:r>
          </a:p>
          <a:p>
            <a:r>
              <a:rPr lang="en-US" sz="2400" dirty="0" smtClean="0"/>
              <a:t>Solid </a:t>
            </a:r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team-based staff </a:t>
            </a:r>
          </a:p>
          <a:p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Proven track record </a:t>
            </a:r>
            <a:r>
              <a:rPr lang="en-US" sz="2400" dirty="0" smtClean="0"/>
              <a:t>and experience in appropriate areas</a:t>
            </a:r>
          </a:p>
          <a:p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Scalability</a:t>
            </a:r>
            <a:r>
              <a:rPr lang="en-US" sz="2400" dirty="0" smtClean="0"/>
              <a:t>, both vertically and horizontally</a:t>
            </a:r>
          </a:p>
          <a:p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Receptive to change </a:t>
            </a:r>
            <a:r>
              <a:rPr lang="en-US" sz="2400" dirty="0" smtClean="0"/>
              <a:t>and partnership improvement</a:t>
            </a:r>
          </a:p>
          <a:p>
            <a:r>
              <a:rPr lang="en-US" sz="2400" dirty="0" smtClean="0"/>
              <a:t>Equal emphasis on both </a:t>
            </a:r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short- and long-term success</a:t>
            </a:r>
          </a:p>
          <a:p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Collaborative approach </a:t>
            </a:r>
            <a:r>
              <a:rPr lang="en-US" sz="2400" dirty="0" smtClean="0"/>
              <a:t>in suggesting and opening new service areas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4625454" cy="6248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2400"/>
            <a:ext cx="4724400" cy="65933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Negotiations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Cost-savings and cost-avoidance goals</a:t>
            </a:r>
          </a:p>
          <a:p>
            <a:r>
              <a:rPr lang="en-US" sz="2000" dirty="0" smtClean="0"/>
              <a:t>Pricing </a:t>
            </a:r>
            <a:r>
              <a:rPr lang="en-US" sz="2000" dirty="0" smtClean="0"/>
              <a:t>model review</a:t>
            </a:r>
          </a:p>
          <a:p>
            <a:r>
              <a:rPr lang="en-US" sz="2000" dirty="0" smtClean="0"/>
              <a:t>Consistent pricing models across vendor pool</a:t>
            </a:r>
            <a:endParaRPr lang="en-US" sz="2000" dirty="0" smtClean="0"/>
          </a:p>
          <a:p>
            <a:r>
              <a:rPr lang="en-US" sz="2000" dirty="0" smtClean="0"/>
              <a:t>Quoting based upon pilots/tests</a:t>
            </a:r>
          </a:p>
          <a:p>
            <a:r>
              <a:rPr lang="en-US" sz="2000" dirty="0" smtClean="0"/>
              <a:t>Finalize pricing &amp; volume agreements</a:t>
            </a:r>
          </a:p>
          <a:p>
            <a:r>
              <a:rPr lang="en-US" sz="2000" dirty="0" smtClean="0"/>
              <a:t>Per-project, per service category/definition</a:t>
            </a:r>
          </a:p>
          <a:p>
            <a:r>
              <a:rPr lang="en-US" sz="2000" dirty="0" smtClean="0"/>
              <a:t>Cost tracking tools</a:t>
            </a:r>
          </a:p>
          <a:p>
            <a:r>
              <a:rPr lang="en-US" sz="2000" dirty="0" smtClean="0"/>
              <a:t>Legal agreements</a:t>
            </a:r>
            <a:endParaRPr lang="en-US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b="42314"/>
          <a:stretch>
            <a:fillRect/>
          </a:stretch>
        </p:blipFill>
        <p:spPr bwMode="auto">
          <a:xfrm>
            <a:off x="17189" y="4738687"/>
            <a:ext cx="9050611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Monitor Forecasting &amp; Loading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Monthly reports that forecast out 12 months</a:t>
            </a:r>
          </a:p>
          <a:p>
            <a:r>
              <a:rPr lang="en-US" sz="2000" dirty="0" smtClean="0"/>
              <a:t>Should include scope/complexity/specs/workflow/etc. for appropriate resourcing decisions</a:t>
            </a:r>
          </a:p>
          <a:p>
            <a:r>
              <a:rPr lang="en-US" sz="2000" dirty="0" smtClean="0"/>
              <a:t>Regularly review </a:t>
            </a:r>
            <a:br>
              <a:rPr lang="en-US" sz="2000" dirty="0" smtClean="0"/>
            </a:br>
            <a:r>
              <a:rPr lang="en-US" sz="2000" dirty="0" smtClean="0"/>
              <a:t>assignment changes</a:t>
            </a:r>
          </a:p>
          <a:p>
            <a:r>
              <a:rPr lang="en-US" sz="2000" dirty="0" smtClean="0"/>
              <a:t>Know how load is </a:t>
            </a:r>
            <a:br>
              <a:rPr lang="en-US" sz="2000" dirty="0" smtClean="0"/>
            </a:br>
            <a:r>
              <a:rPr lang="en-US" sz="2000" dirty="0" smtClean="0"/>
              <a:t>balanced [or not]</a:t>
            </a:r>
          </a:p>
          <a:p>
            <a:r>
              <a:rPr lang="en-US" sz="2000" dirty="0" smtClean="0"/>
              <a:t>Evaluate staffing </a:t>
            </a:r>
            <a:br>
              <a:rPr lang="en-US" sz="2000" dirty="0" smtClean="0"/>
            </a:br>
            <a:r>
              <a:rPr lang="en-US" sz="2000" dirty="0" smtClean="0"/>
              <a:t>plans against </a:t>
            </a:r>
            <a:br>
              <a:rPr lang="en-US" sz="2000" dirty="0" smtClean="0"/>
            </a:br>
            <a:r>
              <a:rPr lang="en-US" sz="2000" dirty="0" smtClean="0"/>
              <a:t>forecasts with </a:t>
            </a:r>
            <a:br>
              <a:rPr lang="en-US" sz="2000" dirty="0" smtClean="0"/>
            </a:br>
            <a:r>
              <a:rPr lang="en-US" sz="2000" dirty="0" smtClean="0"/>
              <a:t>partners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8098" y="2362200"/>
            <a:ext cx="609350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4. Cultural Differences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They Aren’t Insurmountable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True or False?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Offshore teams are not fluent in English</a:t>
            </a:r>
          </a:p>
          <a:p>
            <a:r>
              <a:rPr lang="en-US" dirty="0" smtClean="0"/>
              <a:t>Offshore teams are only experienced in hard disciplines, such as mathematics and physics</a:t>
            </a:r>
          </a:p>
          <a:p>
            <a:r>
              <a:rPr lang="en-US" dirty="0" smtClean="0"/>
              <a:t>Offshore teams have working hours that make project implementation difficult and relationships complicated to build and maintain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Trust is Everything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Saying Yes – the Customer is not always right</a:t>
            </a:r>
          </a:p>
          <a:p>
            <a:r>
              <a:rPr lang="en-US" sz="2400" dirty="0" smtClean="0"/>
              <a:t>Instructions will be followed implicitly – what happens if you’re wrong?</a:t>
            </a:r>
          </a:p>
          <a:p>
            <a:r>
              <a:rPr lang="en-US" sz="2400" dirty="0" smtClean="0"/>
              <a:t>Language barriers</a:t>
            </a:r>
          </a:p>
          <a:p>
            <a:r>
              <a:rPr lang="en-US" sz="2400" dirty="0" smtClean="0"/>
              <a:t>Working hours/shifts</a:t>
            </a:r>
          </a:p>
          <a:p>
            <a:r>
              <a:rPr lang="en-US" sz="2400" dirty="0" smtClean="0"/>
              <a:t>Holidays</a:t>
            </a:r>
          </a:p>
          <a:p>
            <a:r>
              <a:rPr lang="en-US" sz="2400" dirty="0" smtClean="0"/>
              <a:t>Insist on automation</a:t>
            </a:r>
          </a:p>
          <a:p>
            <a:r>
              <a:rPr lang="en-US" sz="2400" dirty="0" smtClean="0"/>
              <a:t>Allow partners to identify efficiencies</a:t>
            </a:r>
          </a:p>
          <a:p>
            <a:r>
              <a:rPr lang="en-US" sz="2400" dirty="0" smtClean="0"/>
              <a:t>Vendors do this for a living – you just think about it for a living – become partners and help each other succeed</a:t>
            </a:r>
          </a:p>
          <a:p>
            <a:r>
              <a:rPr lang="en-US" sz="2400" dirty="0" smtClean="0"/>
              <a:t>Relationships are important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Exchange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Partner and Publisher exchanges</a:t>
            </a:r>
          </a:p>
          <a:p>
            <a:r>
              <a:rPr lang="en-US" sz="2400" dirty="0" smtClean="0"/>
              <a:t>Learn about processes</a:t>
            </a:r>
          </a:p>
          <a:p>
            <a:r>
              <a:rPr lang="en-US" sz="2400" dirty="0" smtClean="0"/>
              <a:t>Share best practices</a:t>
            </a:r>
          </a:p>
          <a:p>
            <a:r>
              <a:rPr lang="en-US" sz="2400" dirty="0" smtClean="0"/>
              <a:t>Establish stronger relationships</a:t>
            </a:r>
          </a:p>
          <a:p>
            <a:r>
              <a:rPr lang="en-US" sz="2400" dirty="0" smtClean="0"/>
              <a:t>Shadowing</a:t>
            </a:r>
            <a:endParaRPr lang="en-US" sz="2400" dirty="0" smtClean="0"/>
          </a:p>
          <a:p>
            <a:r>
              <a:rPr lang="en-US" sz="2400" dirty="0" smtClean="0"/>
              <a:t>Specific program training</a:t>
            </a:r>
          </a:p>
          <a:p>
            <a:r>
              <a:rPr lang="en-US" sz="2400" dirty="0" smtClean="0"/>
              <a:t>2 weeks to 4 months</a:t>
            </a:r>
          </a:p>
          <a:p>
            <a:r>
              <a:rPr lang="en-US" sz="2400" dirty="0" smtClean="0"/>
              <a:t>Include ongoing education</a:t>
            </a:r>
          </a:p>
          <a:p>
            <a:r>
              <a:rPr lang="en-US" sz="2400" dirty="0" smtClean="0"/>
              <a:t>Have a sense of humor [about your own and other cultures]!!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5. Implement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Make It Happen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a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Dedicated, consistent resources</a:t>
            </a:r>
          </a:p>
          <a:p>
            <a:r>
              <a:rPr lang="en-US" sz="2400" dirty="0" smtClean="0"/>
              <a:t>Easily accessible and current contact information for both partners and publisher</a:t>
            </a:r>
          </a:p>
          <a:p>
            <a:r>
              <a:rPr lang="en-US" sz="2400" dirty="0" smtClean="0"/>
              <a:t>Formal </a:t>
            </a:r>
            <a:r>
              <a:rPr lang="en-US" sz="2400" dirty="0" smtClean="0"/>
              <a:t>escalation process</a:t>
            </a:r>
          </a:p>
          <a:p>
            <a:r>
              <a:rPr lang="en-US" sz="2400" dirty="0" smtClean="0"/>
              <a:t>Identify </a:t>
            </a:r>
            <a:r>
              <a:rPr lang="en-US" sz="2400" dirty="0" smtClean="0"/>
              <a:t>working hours</a:t>
            </a:r>
          </a:p>
          <a:p>
            <a:r>
              <a:rPr lang="en-US" sz="2400" dirty="0" smtClean="0"/>
              <a:t>Communicating publisher requirements</a:t>
            </a:r>
          </a:p>
          <a:p>
            <a:r>
              <a:rPr lang="en-US" sz="2400" dirty="0" smtClean="0"/>
              <a:t>Training [hybrid vs. offshore differences]</a:t>
            </a:r>
          </a:p>
          <a:p>
            <a:r>
              <a:rPr lang="en-US" sz="2400" dirty="0" smtClean="0"/>
              <a:t>Author, editorial, production introductions</a:t>
            </a:r>
          </a:p>
          <a:p>
            <a:r>
              <a:rPr lang="en-US" sz="2400" dirty="0" smtClean="0"/>
              <a:t>Rollout standards &amp; baseline metrics</a:t>
            </a:r>
          </a:p>
          <a:p>
            <a:r>
              <a:rPr lang="en-US" sz="2400" dirty="0" smtClean="0"/>
              <a:t>Retention </a:t>
            </a:r>
            <a:r>
              <a:rPr lang="en-US" sz="2400" dirty="0" smtClean="0"/>
              <a:t>planning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We’ll Cover…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Differences between transactional and partnership approaches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Advantages you can realize by building relationships 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How to get started or improve on what you’re currently doing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How to build a solid framework for publisher outsourcing initiatives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How to offshore vendor teams are built for success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Critical success factors in offshore relationship management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400" dirty="0" smtClean="0"/>
              <a:t>The importance of communication and understanding cultural differences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Hybrid: The Best of Both Worlds?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Hybrid can be many things</a:t>
            </a:r>
          </a:p>
          <a:p>
            <a:pPr lvl="1"/>
            <a:r>
              <a:rPr lang="en-US" sz="2200" dirty="0" smtClean="0"/>
              <a:t>Pieces of project</a:t>
            </a:r>
          </a:p>
          <a:p>
            <a:pPr lvl="1"/>
            <a:r>
              <a:rPr lang="en-US" sz="2200" dirty="0" smtClean="0"/>
              <a:t>Management of project</a:t>
            </a:r>
          </a:p>
          <a:p>
            <a:r>
              <a:rPr lang="en-US" sz="2400" dirty="0" smtClean="0"/>
              <a:t>Consider starting onshore and then transitioning</a:t>
            </a:r>
          </a:p>
          <a:p>
            <a:r>
              <a:rPr lang="en-US" sz="2400" dirty="0" smtClean="0"/>
              <a:t>Utilize knowledge base of onshore staff for supervision and training</a:t>
            </a:r>
          </a:p>
          <a:p>
            <a:r>
              <a:rPr lang="en-US" sz="2400" dirty="0" smtClean="0"/>
              <a:t>Establish a strong outsourcing program prior to the transition</a:t>
            </a:r>
          </a:p>
          <a:p>
            <a:r>
              <a:rPr lang="en-US" sz="2400" dirty="0" smtClean="0"/>
              <a:t>Savings are still possible</a:t>
            </a:r>
          </a:p>
          <a:p>
            <a:pPr lvl="1"/>
            <a:r>
              <a:rPr lang="en-US" sz="2200" dirty="0" smtClean="0"/>
              <a:t>Take advantage of hybrid pricing models</a:t>
            </a:r>
          </a:p>
          <a:p>
            <a:pPr lvl="1"/>
            <a:r>
              <a:rPr lang="en-US" sz="2200" dirty="0" smtClean="0"/>
              <a:t>Obtain long-term savings with transition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Training is 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Create an understanding of outsourcing, buy-in with the publisher</a:t>
            </a:r>
          </a:p>
          <a:p>
            <a:r>
              <a:rPr lang="en-US" sz="2400" dirty="0" smtClean="0"/>
              <a:t>Identify strengths and weaknesses with </a:t>
            </a:r>
            <a:r>
              <a:rPr lang="en-US" sz="2400" dirty="0" smtClean="0"/>
              <a:t>publisher &amp; vendor staff</a:t>
            </a:r>
            <a:endParaRPr lang="en-US" sz="2400" dirty="0" smtClean="0"/>
          </a:p>
          <a:p>
            <a:r>
              <a:rPr lang="en-US" sz="2400" dirty="0" smtClean="0"/>
              <a:t>Create a </a:t>
            </a:r>
            <a:r>
              <a:rPr lang="en-US" sz="2400" dirty="0" smtClean="0"/>
              <a:t>formal training program with dedicated staff</a:t>
            </a:r>
            <a:endParaRPr lang="en-US" sz="2400" dirty="0" smtClean="0"/>
          </a:p>
          <a:p>
            <a:r>
              <a:rPr lang="en-US" sz="2400" dirty="0" smtClean="0"/>
              <a:t>Set scheduled sessions, and make them a priority</a:t>
            </a:r>
          </a:p>
          <a:p>
            <a:r>
              <a:rPr lang="en-US" sz="2400" dirty="0" smtClean="0"/>
              <a:t>Team-based </a:t>
            </a:r>
            <a:r>
              <a:rPr lang="en-US" sz="2400" dirty="0" smtClean="0"/>
              <a:t>training; </a:t>
            </a:r>
            <a:r>
              <a:rPr lang="en-US" sz="2400" dirty="0" smtClean="0"/>
              <a:t>create a mentor program</a:t>
            </a:r>
          </a:p>
          <a:p>
            <a:r>
              <a:rPr lang="en-US" sz="2400" dirty="0" smtClean="0"/>
              <a:t>Hold consistent status meetings with feedback, organic training</a:t>
            </a:r>
          </a:p>
          <a:p>
            <a:r>
              <a:rPr lang="en-US" sz="2400" dirty="0" smtClean="0"/>
              <a:t>Plan travel and visits for in-person training and team building </a:t>
            </a:r>
          </a:p>
          <a:p>
            <a:r>
              <a:rPr lang="en-US" sz="2400" dirty="0" smtClean="0"/>
              <a:t>Set goals and expectations for all team members</a:t>
            </a:r>
          </a:p>
          <a:p>
            <a:r>
              <a:rPr lang="en-US" sz="2400" dirty="0" smtClean="0"/>
              <a:t>Employee assessment , review, and recognition—both partners should reward </a:t>
            </a:r>
            <a:r>
              <a:rPr lang="en-US" sz="2400" dirty="0" smtClean="0"/>
              <a:t>employees </a:t>
            </a:r>
            <a:r>
              <a:rPr lang="en-US" sz="2400" dirty="0" smtClean="0"/>
              <a:t>based on joint success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Documentation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Common access point for documentation of processes &amp; standards</a:t>
            </a:r>
          </a:p>
          <a:p>
            <a:r>
              <a:rPr lang="en-US" sz="2000" dirty="0" smtClean="0"/>
              <a:t>Ensures most up-to-date documents are used</a:t>
            </a:r>
          </a:p>
          <a:p>
            <a:r>
              <a:rPr lang="en-US" sz="2000" dirty="0" smtClean="0"/>
              <a:t>Eliminates need for transmittal via email or FTP</a:t>
            </a:r>
          </a:p>
          <a:p>
            <a:r>
              <a:rPr lang="en-US" sz="2000" dirty="0" smtClean="0"/>
              <a:t>Publishers should a create library for shared partner use</a:t>
            </a:r>
          </a:p>
          <a:p>
            <a:r>
              <a:rPr lang="en-US" sz="2000" dirty="0" smtClean="0"/>
              <a:t>Partners should verify they </a:t>
            </a:r>
            <a:r>
              <a:rPr lang="en-US" sz="2000" dirty="0" smtClean="0"/>
              <a:t>also use </a:t>
            </a:r>
            <a:r>
              <a:rPr lang="en-US" sz="2000" dirty="0" smtClean="0"/>
              <a:t>a centralized document library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3581400"/>
            <a:ext cx="7048500" cy="2819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Escalation Planning is Essential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3657600" cy="54102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Include on- and offshore personnel [if applicable]</a:t>
            </a:r>
          </a:p>
          <a:p>
            <a:r>
              <a:rPr lang="en-US" sz="1800" dirty="0" smtClean="0"/>
              <a:t>Clear concise chain of escalation &amp; current contacts</a:t>
            </a:r>
          </a:p>
          <a:p>
            <a:r>
              <a:rPr lang="en-US" sz="1800" dirty="0" smtClean="0"/>
              <a:t>Include key levels of management with authority and ability to make changes and/or redirect resources to remedy </a:t>
            </a:r>
            <a:br>
              <a:rPr lang="en-US" sz="1800" dirty="0" smtClean="0"/>
            </a:br>
            <a:r>
              <a:rPr lang="en-US" sz="1800" dirty="0" smtClean="0"/>
              <a:t>any situation</a:t>
            </a:r>
          </a:p>
          <a:p>
            <a:r>
              <a:rPr lang="en-US" sz="1800" dirty="0" smtClean="0"/>
              <a:t>Implement formal escalation policies for both publisher and partner</a:t>
            </a:r>
          </a:p>
          <a:p>
            <a:r>
              <a:rPr lang="en-US" sz="1800" dirty="0" smtClean="0"/>
              <a:t>Identify and plan for frequently occurring crises/emergencies</a:t>
            </a:r>
          </a:p>
          <a:p>
            <a:pPr lvl="1"/>
            <a:r>
              <a:rPr lang="en-US" sz="1600" dirty="0" smtClean="0"/>
              <a:t>Scale back or shift volume</a:t>
            </a:r>
          </a:p>
          <a:p>
            <a:pPr lvl="1"/>
            <a:r>
              <a:rPr lang="en-US" sz="1600" dirty="0" smtClean="0"/>
              <a:t>Monitor performance closely</a:t>
            </a:r>
          </a:p>
          <a:p>
            <a:pPr lvl="1"/>
            <a:r>
              <a:rPr lang="en-US" sz="1600" dirty="0" smtClean="0"/>
              <a:t>Provide further training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4620" y="1219200"/>
            <a:ext cx="5153180" cy="30813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3429000"/>
            <a:ext cx="5186363" cy="3352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Retention Planning is Critical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Employment dynamics in India differ from the US</a:t>
            </a:r>
          </a:p>
          <a:p>
            <a:r>
              <a:rPr lang="en-US" sz="2400" dirty="0" smtClean="0"/>
              <a:t>Planning is critical for consistency and continuity</a:t>
            </a:r>
          </a:p>
          <a:p>
            <a:r>
              <a:rPr lang="en-US" sz="2400" dirty="0" smtClean="0"/>
              <a:t>Ensure best practices are in place</a:t>
            </a:r>
          </a:p>
          <a:p>
            <a:pPr lvl="1"/>
            <a:r>
              <a:rPr lang="en-US" sz="2400" dirty="0" smtClean="0"/>
              <a:t>Team building</a:t>
            </a:r>
          </a:p>
          <a:p>
            <a:pPr lvl="1"/>
            <a:r>
              <a:rPr lang="en-US" sz="2400" dirty="0" smtClean="0"/>
              <a:t>Good working conditions</a:t>
            </a:r>
          </a:p>
          <a:p>
            <a:pPr lvl="1"/>
            <a:r>
              <a:rPr lang="en-US" sz="2400" dirty="0" smtClean="0"/>
              <a:t>Positive and upbeat work environment</a:t>
            </a:r>
          </a:p>
          <a:p>
            <a:pPr lvl="1"/>
            <a:r>
              <a:rPr lang="en-US" sz="2400" dirty="0" smtClean="0"/>
              <a:t>Incentives and rewards</a:t>
            </a:r>
          </a:p>
          <a:p>
            <a:pPr lvl="1"/>
            <a:r>
              <a:rPr lang="en-US" sz="2400" dirty="0" smtClean="0"/>
              <a:t>Transportation</a:t>
            </a:r>
          </a:p>
          <a:p>
            <a:pPr lvl="1"/>
            <a:r>
              <a:rPr lang="en-US" sz="2400" dirty="0" smtClean="0"/>
              <a:t>Employment contracts for senior staff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6. Maintain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Continue to Improve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Program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Develop or refine SLAs and QA metrics</a:t>
            </a:r>
          </a:p>
          <a:p>
            <a:r>
              <a:rPr lang="en-US" sz="2400" dirty="0" smtClean="0"/>
              <a:t>Measure performance on both sides</a:t>
            </a:r>
          </a:p>
          <a:p>
            <a:r>
              <a:rPr lang="en-US" sz="2400" dirty="0" smtClean="0"/>
              <a:t>Continue to build the relationship</a:t>
            </a:r>
          </a:p>
          <a:p>
            <a:r>
              <a:rPr lang="en-US" sz="2400" dirty="0" smtClean="0"/>
              <a:t>Meet often &amp; communicate business needs</a:t>
            </a:r>
          </a:p>
          <a:p>
            <a:r>
              <a:rPr lang="en-US" sz="2400" dirty="0" smtClean="0"/>
              <a:t>Regular program reviews to discuss strategy</a:t>
            </a:r>
          </a:p>
          <a:p>
            <a:r>
              <a:rPr lang="en-US" sz="2400" dirty="0" smtClean="0"/>
              <a:t>Refine forecasts; monitor/manage load</a:t>
            </a:r>
          </a:p>
          <a:p>
            <a:r>
              <a:rPr lang="en-US" sz="2400" dirty="0" smtClean="0"/>
              <a:t>Refine </a:t>
            </a:r>
            <a:r>
              <a:rPr lang="en-US" sz="2400" dirty="0" smtClean="0"/>
              <a:t>definitions &amp; expectations</a:t>
            </a:r>
          </a:p>
          <a:p>
            <a:r>
              <a:rPr lang="en-US" sz="2400" dirty="0" smtClean="0"/>
              <a:t>Plan for process improvements</a:t>
            </a:r>
          </a:p>
          <a:p>
            <a:r>
              <a:rPr lang="en-US" sz="2400" dirty="0" smtClean="0"/>
              <a:t>Encourage ideas for improvement &amp; expansion</a:t>
            </a:r>
          </a:p>
          <a:p>
            <a:pPr lvl="1"/>
            <a:r>
              <a:rPr lang="en-US" sz="2200" dirty="0" smtClean="0"/>
              <a:t>Staff, stakeholders</a:t>
            </a:r>
          </a:p>
          <a:p>
            <a:pPr lvl="1"/>
            <a:r>
              <a:rPr lang="en-US" sz="2200" dirty="0" smtClean="0"/>
              <a:t>Partners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</a:t>
            </a:r>
            <a:r>
              <a:rPr lang="en-US" sz="2400" dirty="0" smtClean="0"/>
              <a:t>erformance feedback should </a:t>
            </a:r>
            <a:r>
              <a:rPr lang="en-US" sz="2400" dirty="0" smtClean="0"/>
              <a:t>not be </a:t>
            </a:r>
            <a:r>
              <a:rPr lang="en-US" sz="2400" dirty="0" smtClean="0"/>
              <a:t>anecdotal</a:t>
            </a:r>
          </a:p>
          <a:p>
            <a:r>
              <a:rPr lang="en-US" sz="2400" dirty="0" smtClean="0"/>
              <a:t>C</a:t>
            </a:r>
            <a:r>
              <a:rPr lang="en-US" sz="2400" dirty="0" smtClean="0"/>
              <a:t>reate a formal tool for collection</a:t>
            </a:r>
            <a:endParaRPr lang="en-US" sz="2400" dirty="0" smtClean="0"/>
          </a:p>
          <a:p>
            <a:r>
              <a:rPr lang="en-US" sz="2400" dirty="0" smtClean="0"/>
              <a:t>Both quantitative and </a:t>
            </a:r>
            <a:r>
              <a:rPr lang="en-US" sz="2400" dirty="0" smtClean="0"/>
              <a:t>qualitative measurements</a:t>
            </a:r>
            <a:endParaRPr lang="en-US" sz="2400" dirty="0" smtClean="0"/>
          </a:p>
          <a:p>
            <a:r>
              <a:rPr lang="en-US" sz="2400" dirty="0" smtClean="0"/>
              <a:t>Avoid </a:t>
            </a:r>
            <a:r>
              <a:rPr lang="en-US" sz="2400" dirty="0" smtClean="0"/>
              <a:t>ambiguity in feedback tools</a:t>
            </a:r>
            <a:endParaRPr lang="en-US" sz="2400" dirty="0" smtClean="0"/>
          </a:p>
          <a:p>
            <a:r>
              <a:rPr lang="en-US" sz="2400" dirty="0" smtClean="0"/>
              <a:t>Eliminate subjective questions</a:t>
            </a:r>
          </a:p>
          <a:p>
            <a:r>
              <a:rPr lang="en-US" sz="2400" dirty="0" smtClean="0"/>
              <a:t>Continue to refine or redefine as programs mature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CL Service Level Agreement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754187"/>
            <a:ext cx="5975350" cy="43418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CL Evaluation Questions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b="29565"/>
          <a:stretch>
            <a:fillRect/>
          </a:stretch>
        </p:blipFill>
        <p:spPr bwMode="auto">
          <a:xfrm>
            <a:off x="15875" y="1181100"/>
            <a:ext cx="91281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38200" y="4419601"/>
          <a:ext cx="7543800" cy="220979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297858"/>
                <a:gridCol w="2252166"/>
                <a:gridCol w="3993776"/>
              </a:tblGrid>
              <a:tr h="4917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Composition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What was the quality of sample pages?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  <a:tc>
                  <a:txBody>
                    <a:bodyPr/>
                    <a:lstStyle/>
                    <a:p>
                      <a:pPr marL="91440" lvl="0" algn="l" fontAlgn="b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Includes all design elements in book [including art, front &amp; end matter]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</a:tr>
              <a:tr h="491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lvl="0" algn="l" fontAlgn="b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Verification of color palette [2 and 4 color titles]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</a:tr>
              <a:tr h="7345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Composition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latin typeface="Arial" pitchFamily="34" charset="0"/>
                          <a:cs typeface="Arial" pitchFamily="34" charset="0"/>
                        </a:rPr>
                        <a:t>What was the quality of First Pass pages?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  <a:tc>
                  <a:txBody>
                    <a:bodyPr/>
                    <a:lstStyle/>
                    <a:p>
                      <a:pPr marL="91440" lvl="0" algn="l" fontAlgn="b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Includes edits/feedback from sample pages and copyedited manuscript; meets design expectations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</a:tr>
              <a:tr h="4917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latin typeface="Arial" pitchFamily="34" charset="0"/>
                          <a:cs typeface="Arial" pitchFamily="34" charset="0"/>
                        </a:rPr>
                        <a:t>Composition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What was the quality of Second Pass pages?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  <a:tc>
                  <a:txBody>
                    <a:bodyPr/>
                    <a:lstStyle/>
                    <a:p>
                      <a:pPr marL="91440" lvl="0" algn="l" fontAlgn="b"/>
                      <a:r>
                        <a:rPr lang="en-US" sz="1400" u="none" strike="noStrike" dirty="0">
                          <a:latin typeface="Arial" pitchFamily="34" charset="0"/>
                          <a:cs typeface="Arial" pitchFamily="34" charset="0"/>
                        </a:rPr>
                        <a:t>Includes all edits/feedback from first pass pages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170" marR="6170" marT="617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A Partnership Approach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Speculate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Design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Cultural Differences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Implement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Maintain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One Last Thought</a:t>
            </a:r>
          </a:p>
          <a:p>
            <a:pPr marL="566928" indent="-457200">
              <a:buFont typeface="+mj-lt"/>
              <a:buAutoNum type="arabicPeriod"/>
            </a:pPr>
            <a:r>
              <a:rPr lang="en-US" sz="2400" dirty="0" smtClean="0"/>
              <a:t>Q&amp;A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CL Performance Scorecard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5461" r="2597" b="1706"/>
          <a:stretch>
            <a:fillRect/>
          </a:stretch>
        </p:blipFill>
        <p:spPr bwMode="auto">
          <a:xfrm>
            <a:off x="152399" y="3124200"/>
            <a:ext cx="8915401" cy="269358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4800600" y="1219200"/>
            <a:ext cx="4038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Manuscript to Compositor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Copyedited Manuscript to Vendor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1st Pages Rec’d from Compositor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2nd Pages Rec’d from Compositor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Text Files to Printer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Files Delivered to Archive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Partner QA Form</a:t>
            </a:r>
            <a:endParaRPr lang="en-US" dirty="0"/>
          </a:p>
        </p:txBody>
      </p:sp>
      <p:pic>
        <p:nvPicPr>
          <p:cNvPr id="6" name="Picture 5" descr="CCAF_ReportCOMpdf.jpg"/>
          <p:cNvPicPr>
            <a:picLocks noChangeAspect="1"/>
          </p:cNvPicPr>
          <p:nvPr/>
        </p:nvPicPr>
        <p:blipFill>
          <a:blip r:embed="rId2" cstate="print"/>
          <a:srcRect t="3333"/>
          <a:stretch>
            <a:fillRect/>
          </a:stretch>
        </p:blipFill>
        <p:spPr>
          <a:xfrm>
            <a:off x="4267200" y="700946"/>
            <a:ext cx="4800600" cy="60046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381000" y="152400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Collect publisher feedback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Determine root cause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Identify responsible parties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Determine corrective action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Identify preventative action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Respond to publisher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Partner QA Tracking Tool</a:t>
            </a:r>
            <a:endParaRPr lang="en-US" dirty="0"/>
          </a:p>
        </p:txBody>
      </p:sp>
      <p:graphicFrame>
        <p:nvGraphicFramePr>
          <p:cNvPr id="4" name="Group 1189"/>
          <p:cNvGraphicFramePr>
            <a:graphicFrameLocks noGrp="1"/>
          </p:cNvGraphicFramePr>
          <p:nvPr/>
        </p:nvGraphicFramePr>
        <p:xfrm>
          <a:off x="304800" y="1229076"/>
          <a:ext cx="8534398" cy="5324124"/>
        </p:xfrm>
        <a:graphic>
          <a:graphicData uri="http://schemas.openxmlformats.org/drawingml/2006/table">
            <a:tbl>
              <a:tblPr firstRow="1">
                <a:tableStyleId>{35758FB7-9AC5-4552-8A53-C91805E547FA}</a:tableStyleId>
              </a:tblPr>
              <a:tblGrid>
                <a:gridCol w="618808"/>
                <a:gridCol w="618808"/>
                <a:gridCol w="618808"/>
                <a:gridCol w="618808"/>
                <a:gridCol w="928213"/>
                <a:gridCol w="962054"/>
                <a:gridCol w="971722"/>
                <a:gridCol w="1430995"/>
                <a:gridCol w="876645"/>
                <a:gridCol w="889537"/>
              </a:tblGrid>
              <a:tr h="302767"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Red Bead List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95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Date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Team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Job ID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Comp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QE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Root cause analysis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Preventive action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Type of errors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2489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18-Oct-10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09-0795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4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Subramani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Amal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opener page has released with RH, Knockout has not fixed for Box Photo, and H1 Tint Style Missed 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Feedback Given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Discipline issue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</a:tr>
              <a:tr h="7172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20-Oct-10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Cell-18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09-0795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7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Subasri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Amal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Spacing inconsistency &amp; Instructions not followed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Feedback Given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Discipline issue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</a:tr>
              <a:tr h="7172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26-Oct-10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Cell-18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09-0024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13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Elango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Rajalingam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DT Style was not followed, and  Spacing error in many places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Feedback Given 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Technical issue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</a:tr>
              <a:tr h="7172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28-Oct-10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Cell-20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09-1135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6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Thulasi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Latha Baby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Table style missed, Alignment missed, and most of the place style were missed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Feedback Given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Discipline issue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</a:tr>
              <a:tr h="117871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29-Oct-10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Cell-18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10-0096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Vasanthi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Latha Baby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RH missed in all pages, style has not followed for most of the element, BTP’ed and again missed to provide links which caused reflow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Oral Feedback given, since she is new joinee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Knowledge-base issue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Partner Quality Analysis Report</a:t>
            </a:r>
            <a:endParaRPr lang="en-US" dirty="0"/>
          </a:p>
        </p:txBody>
      </p:sp>
      <p:graphicFrame>
        <p:nvGraphicFramePr>
          <p:cNvPr id="4" name="Group 1027"/>
          <p:cNvGraphicFramePr>
            <a:graphicFrameLocks noGrp="1"/>
          </p:cNvGraphicFramePr>
          <p:nvPr/>
        </p:nvGraphicFramePr>
        <p:xfrm>
          <a:off x="114300" y="1389693"/>
          <a:ext cx="8888413" cy="4782507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514350"/>
                <a:gridCol w="463550"/>
                <a:gridCol w="487363"/>
                <a:gridCol w="574675"/>
                <a:gridCol w="727075"/>
                <a:gridCol w="1004887"/>
                <a:gridCol w="381000"/>
                <a:gridCol w="381000"/>
                <a:gridCol w="381000"/>
                <a:gridCol w="685800"/>
                <a:gridCol w="533400"/>
                <a:gridCol w="1349375"/>
                <a:gridCol w="714375"/>
                <a:gridCol w="690563"/>
              </a:tblGrid>
              <a:tr h="327027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Quality Analysis Report - PMG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Date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Cells</a:t>
                      </a:r>
                      <a:endParaRPr kumimoji="0" lang="en-US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Project ID</a:t>
                      </a:r>
                      <a:endParaRPr kumimoji="0" lang="en-US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Category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Chapters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Stage</a:t>
                      </a:r>
                      <a:endParaRPr kumimoji="0" lang="en-US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Total Pages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Pages with Errors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Total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no of Errors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Classification                of Errors</a:t>
                      </a:r>
                      <a:endParaRPr kumimoji="0" lang="en-US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New Markings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Remarks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Compositor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QC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09-0786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27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PP2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77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New edits changes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Esther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Uma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455613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09-0890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8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FM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Proofroom 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EDS=1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To insert text and suggested to insert credits and re-folioed accordingly.  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Esther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Cecilia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266700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09-0947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Chapter. 7, 10 and 11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248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STY=1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Re-break, art corrections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Anand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Cecilia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169863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09-0947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14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To c/o query &amp; space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Anand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Cecilia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179388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09-1105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Section 2.4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Proofroom 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Art supplied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Suresh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Nirmala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398463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09-0788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17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Photo size increased, Boxes were moved due to avoid blank page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Ezhil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Nirmala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b" horzOverflow="overflow"/>
                </a:tc>
              </a:tr>
              <a:tr h="301625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09-1011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FM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Query reply for edits &amp; new edit changes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Thiru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Manjula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454025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10-0125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7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Part 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STY=1, PE=1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Style changes (which we have followed as p/e), re-breaks, to update art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Thiru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Manjula/ uma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301625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09-0854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16 + ANS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PE=1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New art updates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Sumathi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Vimali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195263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09-1025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PP2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All new text insertions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Nithya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mani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323850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09-1025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20 + Ans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PP2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PE=1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 new art updates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Sumathi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mani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300038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Cell-06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09-1025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Chapter 21 + Ans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PP2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PE=1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 text correction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Sumathi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mani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180975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2-Nov-10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10-0088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9.1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Art updates only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Indra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Veera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2-Oct-10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Cell-09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10-0088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Level 9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9.3-9.4,EOC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PP </a:t>
                      </a: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Proofroom</a:t>
                      </a: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EDS=1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Art updates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Indra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Veera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824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Partner Performance Metrics</a:t>
            </a:r>
            <a:endParaRPr lang="en-US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55600" y="1357312"/>
          <a:ext cx="8370888" cy="5043488"/>
        </p:xfrm>
        <a:graphic>
          <a:graphicData uri="http://schemas.openxmlformats.org/presentationml/2006/ole">
            <p:oleObj spid="_x0000_s3074" name="Worksheet" r:id="rId3" imgW="7696200" imgH="4636008" progId="Excel.Sheet.8">
              <p:embed/>
            </p:oleObj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797" y="1752600"/>
          <a:ext cx="7543800" cy="52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</a:tblGrid>
              <a:tr h="5232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30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10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25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20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5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4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100</a:t>
                      </a:r>
                      <a:endParaRPr lang="en-US" sz="16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7. One Last Thought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Most Important One!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Transparent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to know one another as people</a:t>
            </a:r>
          </a:p>
          <a:p>
            <a:r>
              <a:rPr lang="en-US" dirty="0" smtClean="0"/>
              <a:t>Encourage open and direct dialogue</a:t>
            </a:r>
          </a:p>
          <a:p>
            <a:r>
              <a:rPr lang="en-US" dirty="0" smtClean="0"/>
              <a:t>Share business objectives with one another</a:t>
            </a:r>
          </a:p>
          <a:p>
            <a:r>
              <a:rPr lang="en-US" dirty="0" smtClean="0"/>
              <a:t>Ensure regular communication takes place at all levels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8.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228600" y="2514600"/>
            <a:ext cx="82296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Q</a:t>
            </a:r>
            <a:r>
              <a:rPr lang="en-US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&amp;</a:t>
            </a:r>
            <a:r>
              <a:rPr lang="en-US" sz="1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</a:t>
            </a:r>
            <a:endParaRPr lang="en-US" sz="1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742950" indent="-742950"/>
            <a:r>
              <a:rPr lang="en-US" dirty="0" smtClean="0"/>
              <a:t>1. A Partnership Approach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It’s Not About Transactions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4 P’s of Partner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419600"/>
          </a:xfrm>
        </p:spPr>
        <p:txBody>
          <a:bodyPr numCol="2" spcCol="914400">
            <a:noAutofit/>
          </a:bodyPr>
          <a:lstStyle/>
          <a:p>
            <a:pPr lvl="0"/>
            <a:r>
              <a:rPr lang="en-US" sz="2400" dirty="0" smtClean="0"/>
              <a:t>Price</a:t>
            </a:r>
          </a:p>
          <a:p>
            <a:pPr lvl="1"/>
            <a:r>
              <a:rPr lang="en-US" sz="2200" dirty="0" smtClean="0"/>
              <a:t>Volume discounts</a:t>
            </a:r>
          </a:p>
          <a:p>
            <a:pPr lvl="1"/>
            <a:r>
              <a:rPr lang="en-US" sz="2200" dirty="0" smtClean="0"/>
              <a:t>Standardized pricing</a:t>
            </a:r>
          </a:p>
          <a:p>
            <a:pPr lvl="0"/>
            <a:r>
              <a:rPr lang="en-US" sz="2400" dirty="0" smtClean="0"/>
              <a:t>Process</a:t>
            </a:r>
          </a:p>
          <a:p>
            <a:pPr lvl="1"/>
            <a:r>
              <a:rPr lang="en-US" sz="2200" dirty="0" smtClean="0"/>
              <a:t>Process improvements</a:t>
            </a:r>
          </a:p>
          <a:p>
            <a:pPr lvl="1"/>
            <a:r>
              <a:rPr lang="en-US" sz="2200" dirty="0" smtClean="0"/>
              <a:t>Best practices</a:t>
            </a:r>
          </a:p>
          <a:p>
            <a:pPr lvl="1"/>
            <a:r>
              <a:rPr lang="en-US" sz="2200" dirty="0" smtClean="0"/>
              <a:t>Identify </a:t>
            </a:r>
            <a:r>
              <a:rPr lang="en-US" sz="2200" dirty="0" smtClean="0"/>
              <a:t>efficiencies</a:t>
            </a:r>
          </a:p>
          <a:p>
            <a:pPr lvl="1"/>
            <a:r>
              <a:rPr lang="en-US" sz="2200" dirty="0" smtClean="0"/>
              <a:t>Ensure consistency &amp; compliance</a:t>
            </a:r>
            <a:endParaRPr lang="en-US" sz="2200" dirty="0" smtClean="0"/>
          </a:p>
          <a:p>
            <a:pPr lvl="0"/>
            <a:endParaRPr lang="en-US" sz="2400" dirty="0" smtClean="0"/>
          </a:p>
          <a:p>
            <a:pPr lvl="0"/>
            <a:r>
              <a:rPr lang="en-US" sz="2400" dirty="0" smtClean="0"/>
              <a:t>Performance</a:t>
            </a:r>
            <a:endParaRPr lang="en-US" sz="2400" dirty="0" smtClean="0"/>
          </a:p>
          <a:p>
            <a:pPr lvl="1"/>
            <a:r>
              <a:rPr lang="en-US" sz="2200" dirty="0" smtClean="0"/>
              <a:t>Establish standards &amp; definitions</a:t>
            </a:r>
          </a:p>
          <a:p>
            <a:pPr lvl="1"/>
            <a:r>
              <a:rPr lang="en-US" sz="2200" dirty="0" smtClean="0"/>
              <a:t>Distribute changes</a:t>
            </a:r>
          </a:p>
          <a:p>
            <a:pPr lvl="1"/>
            <a:r>
              <a:rPr lang="en-US" sz="2200" dirty="0" smtClean="0"/>
              <a:t>Visibility into vendor operations</a:t>
            </a:r>
          </a:p>
          <a:p>
            <a:pPr lvl="1"/>
            <a:r>
              <a:rPr lang="en-US" sz="2200" dirty="0" smtClean="0"/>
              <a:t>Implement metrics</a:t>
            </a:r>
          </a:p>
          <a:p>
            <a:pPr lvl="0"/>
            <a:r>
              <a:rPr lang="en-US" sz="2400" dirty="0" smtClean="0"/>
              <a:t>Protection</a:t>
            </a:r>
          </a:p>
          <a:p>
            <a:pPr lvl="1"/>
            <a:r>
              <a:rPr lang="en-US" sz="2200" dirty="0" smtClean="0"/>
              <a:t>Reimbursement for errors</a:t>
            </a:r>
          </a:p>
          <a:p>
            <a:pPr lvl="1"/>
            <a:r>
              <a:rPr lang="en-US" sz="2200" dirty="0" smtClean="0"/>
              <a:t>Strict legal agreements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Possible Partner Management Functions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93725" y="6096000"/>
            <a:ext cx="1235075" cy="533400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 anchorCtr="0"/>
          <a:lstStyle/>
          <a:p>
            <a:pPr algn="ctr">
              <a:defRPr/>
            </a:pPr>
            <a:r>
              <a:rPr lang="en-US" sz="1400" b="1" dirty="0" smtClean="0">
                <a:latin typeface="Calibri" pitchFamily="34" charset="0"/>
              </a:rPr>
              <a:t>3</a:t>
            </a:r>
            <a:r>
              <a:rPr lang="en-US" sz="1400" b="1" baseline="30000" dirty="0" smtClean="0">
                <a:latin typeface="Calibri" pitchFamily="34" charset="0"/>
              </a:rPr>
              <a:t>rd</a:t>
            </a:r>
            <a:r>
              <a:rPr lang="en-US" sz="1400" b="1" dirty="0" smtClean="0">
                <a:latin typeface="Calibri" pitchFamily="34" charset="0"/>
              </a:rPr>
              <a:t> PARTY</a:t>
            </a:r>
          </a:p>
          <a:p>
            <a:pPr algn="ctr">
              <a:defRPr/>
            </a:pPr>
            <a:r>
              <a:rPr lang="en-US" sz="1400" b="1" dirty="0" smtClean="0">
                <a:latin typeface="Calibri" pitchFamily="34" charset="0"/>
              </a:rPr>
              <a:t>CONTENT</a:t>
            </a:r>
            <a:endParaRPr lang="en-US" sz="1400" b="1" dirty="0">
              <a:latin typeface="Calibri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828800" y="6096000"/>
            <a:ext cx="1371600" cy="533400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 anchorCtr="0"/>
          <a:lstStyle/>
          <a:p>
            <a:pPr algn="ctr">
              <a:defRPr/>
            </a:pPr>
            <a:r>
              <a:rPr lang="en-US" sz="1400" b="1" dirty="0" smtClean="0">
                <a:latin typeface="Calibri" pitchFamily="34" charset="0"/>
              </a:rPr>
              <a:t>PRINT</a:t>
            </a:r>
            <a:br>
              <a:rPr lang="en-US" sz="1400" b="1" dirty="0" smtClean="0">
                <a:latin typeface="Calibri" pitchFamily="34" charset="0"/>
              </a:rPr>
            </a:br>
            <a:r>
              <a:rPr lang="en-US" sz="1400" b="1" dirty="0" smtClean="0">
                <a:latin typeface="Calibri" pitchFamily="34" charset="0"/>
              </a:rPr>
              <a:t>PRODUCTION</a:t>
            </a:r>
            <a:endParaRPr lang="en-US" sz="1400" b="1" dirty="0">
              <a:latin typeface="Calibri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00400" y="6096000"/>
            <a:ext cx="1371600" cy="533400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en-US" sz="1400" b="1" dirty="0" smtClean="0">
                <a:latin typeface="Calibri" pitchFamily="34" charset="0"/>
              </a:rPr>
              <a:t>DIGITAL</a:t>
            </a:r>
            <a:endParaRPr lang="en-US" sz="1400" b="1" dirty="0">
              <a:latin typeface="Calibri" pitchFamily="34" charset="0"/>
            </a:endParaRPr>
          </a:p>
          <a:p>
            <a:pPr algn="ctr">
              <a:defRPr/>
            </a:pPr>
            <a:r>
              <a:rPr lang="en-US" sz="1400" b="1" dirty="0">
                <a:latin typeface="Calibri" pitchFamily="34" charset="0"/>
              </a:rPr>
              <a:t>PRODUCTION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572000" y="6096000"/>
            <a:ext cx="1371600" cy="533400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 anchorCtr="0"/>
          <a:lstStyle/>
          <a:p>
            <a:pPr algn="ctr">
              <a:defRPr/>
            </a:pPr>
            <a:r>
              <a:rPr lang="en-US" sz="1400" b="1" dirty="0" smtClean="0">
                <a:latin typeface="Calibri" pitchFamily="34" charset="0"/>
              </a:rPr>
              <a:t>PRINTING</a:t>
            </a:r>
            <a:endParaRPr lang="en-US" sz="1400" b="1" dirty="0">
              <a:latin typeface="Calibri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943600" y="6096000"/>
            <a:ext cx="1371600" cy="533400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 anchorCtr="0"/>
          <a:lstStyle/>
          <a:p>
            <a:pPr algn="ctr">
              <a:defRPr/>
            </a:pPr>
            <a:r>
              <a:rPr lang="en-US" sz="1400" b="1" dirty="0" smtClean="0">
                <a:latin typeface="Calibri" pitchFamily="34" charset="0"/>
              </a:rPr>
              <a:t>PAPER</a:t>
            </a:r>
            <a:endParaRPr lang="en-US" sz="1400" b="1" dirty="0">
              <a:latin typeface="Calibri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315200" y="6096000"/>
            <a:ext cx="1371600" cy="533400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en-US" sz="1400" b="1" dirty="0">
                <a:latin typeface="Calibri" pitchFamily="34" charset="0"/>
              </a:rPr>
              <a:t>MEDIA </a:t>
            </a:r>
          </a:p>
          <a:p>
            <a:pPr algn="ctr">
              <a:defRPr/>
            </a:pPr>
            <a:r>
              <a:rPr lang="en-US" sz="1400" b="1" dirty="0">
                <a:latin typeface="Calibri" pitchFamily="34" charset="0"/>
              </a:rPr>
              <a:t>REPLICATION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333500" y="1371600"/>
            <a:ext cx="6515100" cy="4343400"/>
            <a:chOff x="1828800" y="1524000"/>
            <a:chExt cx="5486400" cy="3657600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3495675" y="1524000"/>
              <a:ext cx="2133600" cy="19812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Calibri" pitchFamily="34" charset="0"/>
                </a:rPr>
                <a:t>PARTNER</a:t>
              </a:r>
            </a:p>
            <a:p>
              <a:pPr algn="ctr"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Calibri" pitchFamily="34" charset="0"/>
                </a:rPr>
                <a:t>NEGOTIATIONS</a:t>
              </a: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5181600" y="3200400"/>
              <a:ext cx="2133600" cy="19812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Calibri" pitchFamily="34" charset="0"/>
                </a:rPr>
                <a:t>PARTNER</a:t>
              </a:r>
            </a:p>
            <a:p>
              <a:pPr algn="ctr"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Calibri" pitchFamily="34" charset="0"/>
                </a:rPr>
                <a:t>MANAGEMENT</a:t>
              </a: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1828800" y="3200400"/>
              <a:ext cx="2133600" cy="19812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 smtClean="0">
                  <a:solidFill>
                    <a:schemeClr val="bg1"/>
                  </a:solidFill>
                  <a:latin typeface="Calibri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2000" b="1" dirty="0" smtClean="0">
                  <a:solidFill>
                    <a:schemeClr val="bg1"/>
                  </a:solidFill>
                  <a:latin typeface="Calibri" pitchFamily="34" charset="0"/>
                </a:rPr>
                <a:t>ANALYSIS &amp;</a:t>
              </a:r>
            </a:p>
            <a:p>
              <a:pPr algn="ctr">
                <a:defRPr/>
              </a:pPr>
              <a:r>
                <a:rPr lang="en-US" sz="2000" b="1" dirty="0" smtClean="0">
                  <a:solidFill>
                    <a:schemeClr val="bg1"/>
                  </a:solidFill>
                  <a:latin typeface="Calibri" pitchFamily="34" charset="0"/>
                </a:rPr>
                <a:t>CREATION</a:t>
              </a:r>
              <a:endParaRPr lang="en-US" sz="20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3733800" y="3276600"/>
              <a:ext cx="1559169" cy="14478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 smtClean="0">
                  <a:solidFill>
                    <a:schemeClr val="bg1"/>
                  </a:solidFill>
                  <a:latin typeface="Calibri" pitchFamily="34" charset="0"/>
                </a:rPr>
                <a:t>BEST</a:t>
              </a:r>
            </a:p>
            <a:p>
              <a:pPr algn="ctr">
                <a:defRPr/>
              </a:pPr>
              <a:r>
                <a:rPr lang="en-US" sz="2000" b="1" dirty="0" smtClean="0">
                  <a:solidFill>
                    <a:schemeClr val="bg1"/>
                  </a:solidFill>
                  <a:latin typeface="Calibri" pitchFamily="34" charset="0"/>
                </a:rPr>
                <a:t>PRACTICES</a:t>
              </a:r>
              <a:endParaRPr lang="en-US" sz="20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CL’s Partner Management Mission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81435" y="1219200"/>
            <a:ext cx="8457765" cy="990600"/>
          </a:xfrm>
          <a:prstGeom prst="rect">
            <a:avLst/>
          </a:prstGeom>
          <a:gradFill rotWithShape="1">
            <a:gsLst>
              <a:gs pos="0">
                <a:srgbClr val="191B7B">
                  <a:alpha val="50000"/>
                </a:srgbClr>
              </a:gs>
              <a:gs pos="50000">
                <a:schemeClr val="bg1"/>
              </a:gs>
              <a:gs pos="100000">
                <a:srgbClr val="191B7B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400" b="1" i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Develop </a:t>
            </a:r>
            <a:r>
              <a:rPr lang="en-US" sz="2400" b="1" i="1" dirty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partnerships </a:t>
            </a:r>
            <a:r>
              <a:rPr lang="en-US" sz="2400" b="1" i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and programs to </a:t>
            </a:r>
            <a:r>
              <a:rPr lang="en-US" sz="2400" b="1" i="1" dirty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support business </a:t>
            </a:r>
            <a:r>
              <a:rPr lang="en-US" sz="2400" b="1" i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excellence through innovation, value creation </a:t>
            </a:r>
            <a:r>
              <a:rPr lang="en-US" sz="2400" b="1" i="1" dirty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and best </a:t>
            </a:r>
            <a:r>
              <a:rPr lang="en-US" sz="2400" b="1" i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practices</a:t>
            </a:r>
            <a:endParaRPr lang="en-US" sz="2400" b="1" i="1" dirty="0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437100"/>
            <a:ext cx="8305800" cy="381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sz="2000" dirty="0" smtClean="0">
                <a:latin typeface="Calibri" pitchFamily="34" charset="0"/>
              </a:rPr>
              <a:t>We do this by…</a:t>
            </a:r>
            <a:endParaRPr lang="en-US" sz="2000" dirty="0">
              <a:latin typeface="Calibri" pitchFamily="34" charset="0"/>
            </a:endParaRP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>
                <a:latin typeface="Calibri" pitchFamily="34" charset="0"/>
                <a:ea typeface="+mn-ea"/>
              </a:rPr>
              <a:t>Managing external </a:t>
            </a:r>
            <a:r>
              <a:rPr lang="en-US" sz="1800" dirty="0" smtClean="0">
                <a:latin typeface="Calibri" pitchFamily="34" charset="0"/>
                <a:ea typeface="+mn-ea"/>
              </a:rPr>
              <a:t>partners</a:t>
            </a: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  <a:ea typeface="+mn-ea"/>
              </a:rPr>
              <a:t>Building relationships with internal stakeholders</a:t>
            </a:r>
            <a:endParaRPr lang="en-US" sz="1800" dirty="0">
              <a:latin typeface="Calibri" pitchFamily="34" charset="0"/>
              <a:ea typeface="+mn-ea"/>
            </a:endParaRP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>
                <a:latin typeface="Calibri" pitchFamily="34" charset="0"/>
                <a:ea typeface="+mn-ea"/>
              </a:rPr>
              <a:t>Negotiating competitive pricing</a:t>
            </a: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  <a:ea typeface="+mn-ea"/>
              </a:rPr>
              <a:t>Defining and monitoring service </a:t>
            </a:r>
            <a:r>
              <a:rPr lang="en-US" sz="1800" dirty="0">
                <a:latin typeface="Calibri" pitchFamily="34" charset="0"/>
                <a:ea typeface="+mn-ea"/>
              </a:rPr>
              <a:t>levels</a:t>
            </a: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>
                <a:latin typeface="Calibri" pitchFamily="34" charset="0"/>
                <a:ea typeface="+mn-ea"/>
              </a:rPr>
              <a:t>Supporting on-time delivery </a:t>
            </a:r>
            <a:r>
              <a:rPr lang="en-US" sz="1800" dirty="0" smtClean="0">
                <a:latin typeface="Calibri" pitchFamily="34" charset="0"/>
                <a:ea typeface="+mn-ea"/>
              </a:rPr>
              <a:t>&amp; improved speed-to-market where </a:t>
            </a:r>
            <a:r>
              <a:rPr lang="en-US" sz="1800" dirty="0">
                <a:latin typeface="Calibri" pitchFamily="34" charset="0"/>
                <a:ea typeface="+mn-ea"/>
              </a:rPr>
              <a:t>possible</a:t>
            </a: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>
                <a:latin typeface="Calibri" pitchFamily="34" charset="0"/>
                <a:ea typeface="+mn-ea"/>
              </a:rPr>
              <a:t>Identifying process efficiencies for internal &amp; external services</a:t>
            </a: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  <a:ea typeface="+mn-ea"/>
              </a:rPr>
              <a:t>Managing risk to revenue and cost</a:t>
            </a:r>
            <a:endParaRPr lang="en-US" sz="1800" dirty="0">
              <a:latin typeface="Calibri" pitchFamily="34" charset="0"/>
              <a:ea typeface="+mn-ea"/>
            </a:endParaRP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  <a:ea typeface="+mn-ea"/>
              </a:rPr>
              <a:t>Monitoring market </a:t>
            </a:r>
            <a:r>
              <a:rPr lang="en-US" sz="1800" dirty="0">
                <a:latin typeface="Calibri" pitchFamily="34" charset="0"/>
                <a:ea typeface="+mn-ea"/>
              </a:rPr>
              <a:t>i</a:t>
            </a:r>
            <a:r>
              <a:rPr lang="en-US" sz="1800" dirty="0" smtClean="0">
                <a:latin typeface="Calibri" pitchFamily="34" charset="0"/>
                <a:ea typeface="+mn-ea"/>
              </a:rPr>
              <a:t>ntelligence</a:t>
            </a:r>
            <a:endParaRPr lang="en-US" sz="1800" dirty="0">
              <a:latin typeface="Calibri" pitchFamily="34" charset="0"/>
              <a:ea typeface="+mn-ea"/>
            </a:endParaRP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  <a:ea typeface="+mn-ea"/>
              </a:rPr>
              <a:t>Effectively and transparently communicating</a:t>
            </a:r>
            <a:endParaRPr lang="en-US" sz="1800" dirty="0">
              <a:latin typeface="Calibri" pitchFamily="34" charset="0"/>
              <a:ea typeface="+mn-ea"/>
            </a:endParaRPr>
          </a:p>
          <a:p>
            <a:pPr marL="571500" lvl="2" indent="-228600" eaLnBrk="1" hangingPunct="1">
              <a:spcBef>
                <a:spcPts val="5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sz="1800" dirty="0">
                <a:latin typeface="Calibri" pitchFamily="34" charset="0"/>
                <a:ea typeface="+mn-ea"/>
              </a:rPr>
              <a:t>Building and leading effective teams to manage partner programs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CL’s Partner Management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Integrity</a:t>
            </a:r>
          </a:p>
          <a:p>
            <a:r>
              <a:rPr lang="en-US" sz="2400" dirty="0" smtClean="0"/>
              <a:t>Professionalism</a:t>
            </a:r>
          </a:p>
          <a:p>
            <a:r>
              <a:rPr lang="en-US" sz="2400" dirty="0" smtClean="0"/>
              <a:t>Reliability</a:t>
            </a:r>
          </a:p>
          <a:p>
            <a:r>
              <a:rPr lang="en-US" sz="2400" dirty="0" smtClean="0"/>
              <a:t>Accountability</a:t>
            </a:r>
          </a:p>
          <a:p>
            <a:r>
              <a:rPr lang="en-US" sz="2400" dirty="0" smtClean="0"/>
              <a:t>Clear &amp; Honest Communication</a:t>
            </a:r>
          </a:p>
          <a:p>
            <a:r>
              <a:rPr lang="en-US" sz="2400" dirty="0" smtClean="0"/>
              <a:t>Collaboration</a:t>
            </a:r>
          </a:p>
          <a:p>
            <a:r>
              <a:rPr lang="en-US" sz="2400" dirty="0" smtClean="0"/>
              <a:t>Evangelism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14335</TotalTime>
  <Words>2081</Words>
  <Application>Microsoft Office PowerPoint</Application>
  <PresentationFormat>On-screen Show (4:3)</PresentationFormat>
  <Paragraphs>642</Paragraphs>
  <Slides>47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Urban</vt:lpstr>
      <vt:lpstr>Worksheet</vt:lpstr>
      <vt:lpstr>How to Build Partnerships with  Offshore Vendors: A Formula for Success</vt:lpstr>
      <vt:lpstr>Who We Are…</vt:lpstr>
      <vt:lpstr>What We’ll Cover…</vt:lpstr>
      <vt:lpstr>TOC</vt:lpstr>
      <vt:lpstr>1. A Partnership Approach</vt:lpstr>
      <vt:lpstr>The 4 P’s of Partner Management</vt:lpstr>
      <vt:lpstr>Possible Partner Management Functions</vt:lpstr>
      <vt:lpstr>CL’s Partner Management Mission</vt:lpstr>
      <vt:lpstr>CL’s Partner Management Values</vt:lpstr>
      <vt:lpstr>Possible Procurement Strategy</vt:lpstr>
      <vt:lpstr>The Partner Management Process</vt:lpstr>
      <vt:lpstr>2. Speculate</vt:lpstr>
      <vt:lpstr>Identify Opportunities &amp; Challenges</vt:lpstr>
      <vt:lpstr>Develop a Services Matrix</vt:lpstr>
      <vt:lpstr>3. Design</vt:lpstr>
      <vt:lpstr>Define &amp; Document Before You Execute</vt:lpstr>
      <vt:lpstr>Sample Production Documentation</vt:lpstr>
      <vt:lpstr>Sample Art Documentation</vt:lpstr>
      <vt:lpstr>Identifying a Vendor Base</vt:lpstr>
      <vt:lpstr>Choosing Partners</vt:lpstr>
      <vt:lpstr>Slide 21</vt:lpstr>
      <vt:lpstr>Negotiations</vt:lpstr>
      <vt:lpstr>Monitor Forecasting &amp; Loading</vt:lpstr>
      <vt:lpstr>4. Cultural Differences</vt:lpstr>
      <vt:lpstr>True or False?</vt:lpstr>
      <vt:lpstr>Trust is Everything</vt:lpstr>
      <vt:lpstr>Exchange Programs</vt:lpstr>
      <vt:lpstr>5. Implement</vt:lpstr>
      <vt:lpstr>Building a Team</vt:lpstr>
      <vt:lpstr>Hybrid: The Best of Both Worlds?</vt:lpstr>
      <vt:lpstr>Training is Key</vt:lpstr>
      <vt:lpstr>Documentation Libraries</vt:lpstr>
      <vt:lpstr>Escalation Planning is Essential</vt:lpstr>
      <vt:lpstr>Retention Planning is Critical</vt:lpstr>
      <vt:lpstr>6. Maintain</vt:lpstr>
      <vt:lpstr>Program Management</vt:lpstr>
      <vt:lpstr>Performance Metrics</vt:lpstr>
      <vt:lpstr>Sample CL Service Level Agreement</vt:lpstr>
      <vt:lpstr>Sample CL Evaluation Questions</vt:lpstr>
      <vt:lpstr>Sample CL Performance Scorecard</vt:lpstr>
      <vt:lpstr>Sample Partner QA Form</vt:lpstr>
      <vt:lpstr>Sample Partner QA Tracking Tool</vt:lpstr>
      <vt:lpstr>Sample Partner Quality Analysis Report</vt:lpstr>
      <vt:lpstr>Sample Partner Performance Metrics</vt:lpstr>
      <vt:lpstr>7. One Last Thought</vt:lpstr>
      <vt:lpstr>Be Transparent</vt:lpstr>
      <vt:lpstr>8. </vt:lpstr>
    </vt:vector>
  </TitlesOfParts>
  <Company>Cengage Learning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Rebecca Goldthwaite</dc:creator>
  <cp:lastModifiedBy>Rebecca Goldthwaite</cp:lastModifiedBy>
  <cp:revision>255</cp:revision>
  <dcterms:created xsi:type="dcterms:W3CDTF">2011-01-19T23:09:41Z</dcterms:created>
  <dcterms:modified xsi:type="dcterms:W3CDTF">2011-02-14T16:20:50Z</dcterms:modified>
</cp:coreProperties>
</file>